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2.xml" ContentType="application/vnd.openxmlformats-officedocument.drawingml.char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charts/chart3.xml" ContentType="application/vnd.openxmlformats-officedocument.drawingml.chart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Default Extension="fntdata" ContentType="application/x-fontdata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embedTrueTypeFonts="1" saveSubsetFonts="1" autoCompressPictures="0">
  <p:sldMasterIdLst>
    <p:sldMasterId id="2147483875" r:id="rId1"/>
  </p:sldMasterIdLst>
  <p:notesMasterIdLst>
    <p:notesMasterId r:id="rId19"/>
  </p:notesMasterIdLst>
  <p:sldIdLst>
    <p:sldId id="256" r:id="rId2"/>
    <p:sldId id="309" r:id="rId3"/>
    <p:sldId id="310" r:id="rId4"/>
    <p:sldId id="304" r:id="rId5"/>
    <p:sldId id="308" r:id="rId6"/>
    <p:sldId id="306" r:id="rId7"/>
    <p:sldId id="305" r:id="rId8"/>
    <p:sldId id="307" r:id="rId9"/>
    <p:sldId id="293" r:id="rId10"/>
    <p:sldId id="298" r:id="rId11"/>
    <p:sldId id="299" r:id="rId12"/>
    <p:sldId id="295" r:id="rId13"/>
    <p:sldId id="300" r:id="rId14"/>
    <p:sldId id="297" r:id="rId15"/>
    <p:sldId id="296" r:id="rId16"/>
    <p:sldId id="303" r:id="rId17"/>
    <p:sldId id="302" r:id="rId18"/>
  </p:sldIdLst>
  <p:sldSz cx="9144000" cy="6858000" type="screen4x3"/>
  <p:notesSz cx="6858000" cy="9144000"/>
  <p:embeddedFontLst>
    <p:embeddedFont>
      <p:font typeface="Calibri"/>
      <p:regular r:id="rId20"/>
      <p:bold r:id="rId21"/>
      <p:italic r:id="rId22"/>
      <p:boldItalic r:id="rId23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8A316"/>
    <a:srgbClr val="135FB8"/>
    <a:srgbClr val="156AC3"/>
    <a:srgbClr val="FFE656"/>
  </p:clrMru>
</p:presentationPr>
</file>

<file path=ppt/tableStyles.xml><?xml version="1.0" encoding="utf-8"?>
<a:tblStyleLst xmlns:a="http://schemas.openxmlformats.org/drawingml/2006/main" def="{F3811290-BB74-41D1-8895-E6057E78FACE}">
  <a:tblStyle styleId="{F3811290-BB74-41D1-8895-E6057E78FAC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EF9EA"/>
          </a:solidFill>
        </a:fill>
      </a:tcStyle>
    </a:wholeTbl>
    <a:band1H>
      <a:tcStyle>
        <a:tcBdr/>
        <a:fill>
          <a:solidFill>
            <a:srgbClr val="FEF2D1"/>
          </a:solidFill>
        </a:fill>
      </a:tcStyle>
    </a:band1H>
    <a:band1V>
      <a:tcStyle>
        <a:tcBdr/>
        <a:fill>
          <a:solidFill>
            <a:srgbClr val="FEF2D1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-9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berg:Documents:Save%20Water%20Co:WebsiteSpreadshe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5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5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Sheet1!$D$4</c:f>
              <c:strCache>
                <c:ptCount val="1"/>
                <c:pt idx="0">
                  <c:v>Before Save Water Co</c:v>
                </c:pt>
              </c:strCache>
            </c:strRef>
          </c:tx>
          <c:spPr>
            <a:gradFill flip="none" rotWithShape="1">
              <a:gsLst>
                <a:gs pos="70000">
                  <a:srgbClr val="FF0000"/>
                </a:gs>
                <a:gs pos="100000">
                  <a:srgbClr val="FFFFFF"/>
                </a:gs>
              </a:gsLst>
              <a:path path="circle">
                <a:fillToRect l="100000" b="100000"/>
              </a:path>
              <a:tileRect t="-100000" r="-100000"/>
            </a:gradFill>
          </c:spPr>
          <c:cat>
            <c:strRef>
              <c:f>Sheet1!$C$5:$C$11</c:f>
              <c:strCache>
                <c:ptCount val="7"/>
                <c:pt idx="0">
                  <c:v>216</c:v>
                </c:pt>
                <c:pt idx="1">
                  <c:v>255</c:v>
                </c:pt>
                <c:pt idx="2">
                  <c:v>299</c:v>
                </c:pt>
                <c:pt idx="3">
                  <c:v>156</c:v>
                </c:pt>
                <c:pt idx="4">
                  <c:v>260</c:v>
                </c:pt>
                <c:pt idx="5">
                  <c:v>260</c:v>
                </c:pt>
                <c:pt idx="6">
                  <c:v>168</c:v>
                </c:pt>
              </c:strCache>
            </c:strRef>
          </c:cat>
          <c:val>
            <c:numRef>
              <c:f>Sheet1!$D$5:$D$11</c:f>
              <c:numCache>
                <c:formatCode>#,##0</c:formatCode>
                <c:ptCount val="7"/>
                <c:pt idx="0">
                  <c:v>2.23E6</c:v>
                </c:pt>
                <c:pt idx="1">
                  <c:v>2.49E6</c:v>
                </c:pt>
                <c:pt idx="2">
                  <c:v>1.639529E6</c:v>
                </c:pt>
                <c:pt idx="3" formatCode="General">
                  <c:v>1.410489E6</c:v>
                </c:pt>
                <c:pt idx="4">
                  <c:v>2.4E6</c:v>
                </c:pt>
                <c:pt idx="5">
                  <c:v>2.3E6</c:v>
                </c:pt>
                <c:pt idx="6">
                  <c:v>1.089E6</c:v>
                </c:pt>
              </c:numCache>
            </c:numRef>
          </c:val>
        </c:ser>
        <c:ser>
          <c:idx val="1"/>
          <c:order val="1"/>
          <c:tx>
            <c:strRef>
              <c:f>Sheet1!$E$4</c:f>
              <c:strCache>
                <c:ptCount val="1"/>
                <c:pt idx="0">
                  <c:v>With Save Water Co</c:v>
                </c:pt>
              </c:strCache>
            </c:strRef>
          </c:tx>
          <c:spPr>
            <a:gradFill flip="none" rotWithShape="1">
              <a:gsLst>
                <a:gs pos="50000">
                  <a:srgbClr val="3366FF"/>
                </a:gs>
                <a:gs pos="100000">
                  <a:srgbClr val="FFFFFF"/>
                </a:gs>
              </a:gsLst>
              <a:path path="circle">
                <a:fillToRect l="100000" b="100000"/>
              </a:path>
              <a:tileRect t="-100000" r="-100000"/>
            </a:gradFill>
          </c:spPr>
          <c:cat>
            <c:strRef>
              <c:f>Sheet1!$C$5:$C$11</c:f>
              <c:strCache>
                <c:ptCount val="7"/>
                <c:pt idx="0">
                  <c:v>216</c:v>
                </c:pt>
                <c:pt idx="1">
                  <c:v>255</c:v>
                </c:pt>
                <c:pt idx="2">
                  <c:v>299</c:v>
                </c:pt>
                <c:pt idx="3">
                  <c:v>156</c:v>
                </c:pt>
                <c:pt idx="4">
                  <c:v>260</c:v>
                </c:pt>
                <c:pt idx="5">
                  <c:v>260</c:v>
                </c:pt>
                <c:pt idx="6">
                  <c:v>168</c:v>
                </c:pt>
              </c:strCache>
            </c:strRef>
          </c:cat>
          <c:val>
            <c:numRef>
              <c:f>Sheet1!$E$5:$E$11</c:f>
              <c:numCache>
                <c:formatCode>#,##0</c:formatCode>
                <c:ptCount val="7"/>
                <c:pt idx="0">
                  <c:v>1.2E6</c:v>
                </c:pt>
                <c:pt idx="1">
                  <c:v>1.27E6</c:v>
                </c:pt>
                <c:pt idx="2">
                  <c:v>1.0643E6</c:v>
                </c:pt>
                <c:pt idx="3">
                  <c:v>859600.0</c:v>
                </c:pt>
                <c:pt idx="4">
                  <c:v>1.423E6</c:v>
                </c:pt>
                <c:pt idx="5">
                  <c:v>1.57E6</c:v>
                </c:pt>
                <c:pt idx="6">
                  <c:v>730000.0</c:v>
                </c:pt>
              </c:numCache>
            </c:numRef>
          </c:val>
        </c:ser>
        <c:axId val="207504872"/>
        <c:axId val="230705960"/>
      </c:barChart>
      <c:lineChart>
        <c:grouping val="standard"/>
        <c:ser>
          <c:idx val="2"/>
          <c:order val="2"/>
          <c:tx>
            <c:v>Water Savings</c:v>
          </c:tx>
          <c:spPr>
            <a:ln>
              <a:noFill/>
            </a:ln>
            <a:effectLst/>
          </c:spPr>
          <c:marker>
            <c:symbol val="circle"/>
            <c:size val="8"/>
            <c:spPr>
              <a:solidFill>
                <a:srgbClr val="008000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val>
            <c:numRef>
              <c:f>Sheet1!$F$5:$F$11</c:f>
              <c:numCache>
                <c:formatCode>0%</c:formatCode>
                <c:ptCount val="7"/>
                <c:pt idx="0">
                  <c:v>0.461883408071749</c:v>
                </c:pt>
                <c:pt idx="1">
                  <c:v>0.48995983935743</c:v>
                </c:pt>
                <c:pt idx="2">
                  <c:v>0.350850152696293</c:v>
                </c:pt>
                <c:pt idx="3">
                  <c:v>0.390565966838451</c:v>
                </c:pt>
                <c:pt idx="4">
                  <c:v>0.407083333333333</c:v>
                </c:pt>
                <c:pt idx="5">
                  <c:v>0.317391304347826</c:v>
                </c:pt>
                <c:pt idx="6">
                  <c:v>0.329660238751148</c:v>
                </c:pt>
              </c:numCache>
            </c:numRef>
          </c:val>
        </c:ser>
        <c:marker val="1"/>
        <c:axId val="230731688"/>
        <c:axId val="230709800"/>
      </c:lineChart>
      <c:catAx>
        <c:axId val="2075048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>
                    <a:latin typeface="Arial"/>
                    <a:cs typeface="Arial"/>
                  </a:defRPr>
                </a:pPr>
                <a:r>
                  <a:rPr lang="en-US" sz="1800">
                    <a:latin typeface="Arial"/>
                    <a:cs typeface="Arial"/>
                  </a:rPr>
                  <a:t>Residential Units</a:t>
                </a:r>
              </a:p>
            </c:rich>
          </c:tx>
          <c:layout/>
        </c:title>
        <c:numFmt formatCode="@" sourceLinked="1"/>
        <c:majorTickMark val="none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30705960"/>
        <c:crosses val="autoZero"/>
        <c:auto val="1"/>
        <c:lblAlgn val="ctr"/>
        <c:lblOffset val="100"/>
      </c:catAx>
      <c:valAx>
        <c:axId val="23070596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800">
                    <a:latin typeface="Arial"/>
                    <a:cs typeface="Arial"/>
                  </a:defRPr>
                </a:pPr>
                <a:r>
                  <a:rPr lang="en-US" sz="1800">
                    <a:latin typeface="Arial"/>
                    <a:cs typeface="Arial"/>
                  </a:rPr>
                  <a:t>Monthly Water Use (Gallons)</a:t>
                </a:r>
              </a:p>
            </c:rich>
          </c:tx>
          <c:layout/>
        </c:title>
        <c:numFmt formatCode="#,##0" sourceLinked="1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07504872"/>
        <c:crosses val="autoZero"/>
        <c:crossBetween val="between"/>
      </c:valAx>
      <c:valAx>
        <c:axId val="230709800"/>
        <c:scaling>
          <c:orientation val="minMax"/>
        </c:scaling>
        <c:axPos val="r"/>
        <c:numFmt formatCode="0%" sourceLinked="1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30731688"/>
        <c:crosses val="max"/>
        <c:crossBetween val="between"/>
      </c:valAx>
      <c:catAx>
        <c:axId val="230731688"/>
        <c:scaling>
          <c:orientation val="minMax"/>
        </c:scaling>
        <c:delete val="1"/>
        <c:axPos val="b"/>
        <c:tickLblPos val="nextTo"/>
        <c:crossAx val="230709800"/>
        <c:crosses val="autoZero"/>
        <c:auto val="1"/>
        <c:lblAlgn val="ctr"/>
        <c:lblOffset val="100"/>
      </c:catAx>
    </c:plotArea>
    <c:legend>
      <c:legendPos val="t"/>
      <c:layout/>
      <c:txPr>
        <a:bodyPr/>
        <a:lstStyle/>
        <a:p>
          <a:pPr>
            <a:defRPr sz="1800">
              <a:latin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'Leak Rates'!$B$1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rgbClr val="0000FF"/>
            </a:solidFill>
            <a:effectLst/>
          </c:spPr>
          <c:cat>
            <c:strRef>
              <c:f>'Leak Rates'!$A$2:$A$6</c:f>
              <c:strCache>
                <c:ptCount val="5"/>
                <c:pt idx="0">
                  <c:v>Toilet_x000d_Leak</c:v>
                </c:pt>
                <c:pt idx="1">
                  <c:v>Toilet_x000d_Inefficient</c:v>
                </c:pt>
                <c:pt idx="2">
                  <c:v>Diverter_x000d_Leak</c:v>
                </c:pt>
                <c:pt idx="3">
                  <c:v>Shower_x000d_Leak</c:v>
                </c:pt>
                <c:pt idx="4">
                  <c:v>Sink_x000d_Leak</c:v>
                </c:pt>
              </c:strCache>
            </c:strRef>
          </c:cat>
          <c:val>
            <c:numRef>
              <c:f>'Leak Rates'!$B$2:$B$6</c:f>
              <c:numCache>
                <c:formatCode>General</c:formatCode>
                <c:ptCount val="5"/>
                <c:pt idx="0">
                  <c:v>0.08</c:v>
                </c:pt>
                <c:pt idx="1">
                  <c:v>0.67</c:v>
                </c:pt>
                <c:pt idx="2">
                  <c:v>0.43</c:v>
                </c:pt>
                <c:pt idx="3">
                  <c:v>0.13</c:v>
                </c:pt>
                <c:pt idx="4">
                  <c:v>0.08</c:v>
                </c:pt>
              </c:numCache>
            </c:numRef>
          </c:val>
        </c:ser>
        <c:axId val="230743752"/>
        <c:axId val="230747032"/>
      </c:barChart>
      <c:catAx>
        <c:axId val="23074375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30747032"/>
        <c:crosses val="autoZero"/>
        <c:auto val="1"/>
        <c:lblAlgn val="ctr"/>
        <c:lblOffset val="100"/>
      </c:catAx>
      <c:valAx>
        <c:axId val="230747032"/>
        <c:scaling>
          <c:orientation val="minMax"/>
        </c:scaling>
        <c:axPos val="l"/>
        <c:numFmt formatCode="0%" sourceLinked="0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30743752"/>
        <c:crosses val="autoZero"/>
        <c:crossBetween val="between"/>
        <c:majorUnit val="0.2"/>
        <c:minorUnit val="0.1"/>
      </c:valAx>
    </c:plotArea>
    <c:plotVisOnly val="1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'Toilet Water Use'!$B$1</c:f>
              <c:strCache>
                <c:ptCount val="1"/>
                <c:pt idx="0">
                  <c:v>Labeled</c:v>
                </c:pt>
              </c:strCache>
            </c:strRef>
          </c:tx>
          <c:spPr>
            <a:solidFill>
              <a:srgbClr val="008000"/>
            </a:solidFill>
            <a:effectLst/>
          </c:spPr>
          <c:cat>
            <c:strRef>
              <c:f>'Toilet Water Use'!$A$2:$A$5</c:f>
              <c:strCache>
                <c:ptCount val="4"/>
                <c:pt idx="0">
                  <c:v>1.28 gpf</c:v>
                </c:pt>
                <c:pt idx="1">
                  <c:v>1.6 gpf</c:v>
                </c:pt>
                <c:pt idx="2">
                  <c:v>1.6 gpf_x000d_dual-flush</c:v>
                </c:pt>
                <c:pt idx="3">
                  <c:v>3.5 gpf</c:v>
                </c:pt>
              </c:strCache>
            </c:strRef>
          </c:cat>
          <c:val>
            <c:numRef>
              <c:f>'Toilet Water Use'!$B$2:$B$5</c:f>
              <c:numCache>
                <c:formatCode>General</c:formatCode>
                <c:ptCount val="4"/>
                <c:pt idx="0">
                  <c:v>1.28</c:v>
                </c:pt>
                <c:pt idx="1">
                  <c:v>1.6</c:v>
                </c:pt>
                <c:pt idx="2">
                  <c:v>1.6</c:v>
                </c:pt>
                <c:pt idx="3">
                  <c:v>3.5</c:v>
                </c:pt>
              </c:numCache>
            </c:numRef>
          </c:val>
        </c:ser>
        <c:ser>
          <c:idx val="1"/>
          <c:order val="1"/>
          <c:tx>
            <c:strRef>
              <c:f>'Toilet Water Use'!$C$1</c:f>
              <c:strCache>
                <c:ptCount val="1"/>
                <c:pt idx="0">
                  <c:v>Measured</c:v>
                </c:pt>
              </c:strCache>
            </c:strRef>
          </c:tx>
          <c:spPr>
            <a:solidFill>
              <a:srgbClr val="FF0000"/>
            </a:solidFill>
            <a:effectLst/>
          </c:spPr>
          <c:cat>
            <c:strRef>
              <c:f>'Toilet Water Use'!$A$2:$A$5</c:f>
              <c:strCache>
                <c:ptCount val="4"/>
                <c:pt idx="0">
                  <c:v>1.28 gpf</c:v>
                </c:pt>
                <c:pt idx="1">
                  <c:v>1.6 gpf</c:v>
                </c:pt>
                <c:pt idx="2">
                  <c:v>1.6 gpf_x000d_dual-flush</c:v>
                </c:pt>
                <c:pt idx="3">
                  <c:v>3.5 gpf</c:v>
                </c:pt>
              </c:strCache>
            </c:strRef>
          </c:cat>
          <c:val>
            <c:numRef>
              <c:f>'Toilet Water Use'!$C$2:$C$5</c:f>
              <c:numCache>
                <c:formatCode>General</c:formatCode>
                <c:ptCount val="4"/>
                <c:pt idx="0">
                  <c:v>1.9</c:v>
                </c:pt>
                <c:pt idx="1">
                  <c:v>2.5</c:v>
                </c:pt>
                <c:pt idx="2">
                  <c:v>2.0</c:v>
                </c:pt>
                <c:pt idx="3">
                  <c:v>3.9</c:v>
                </c:pt>
              </c:numCache>
            </c:numRef>
          </c:val>
        </c:ser>
        <c:axId val="230979416"/>
        <c:axId val="230982632"/>
      </c:barChart>
      <c:catAx>
        <c:axId val="23097941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30982632"/>
        <c:crosses val="autoZero"/>
        <c:auto val="1"/>
        <c:lblAlgn val="ctr"/>
        <c:lblOffset val="100"/>
      </c:catAx>
      <c:valAx>
        <c:axId val="230982632"/>
        <c:scaling>
          <c:orientation val="minMax"/>
          <c:max val="4.0"/>
        </c:scaling>
        <c:axPos val="l"/>
        <c:numFmt formatCode="General" sourceLinked="1"/>
        <c:tickLblPos val="nextTo"/>
        <c:txPr>
          <a:bodyPr/>
          <a:lstStyle/>
          <a:p>
            <a:pPr>
              <a:defRPr sz="1800">
                <a:latin typeface="Arial"/>
                <a:cs typeface="Arial"/>
              </a:defRPr>
            </a:pPr>
            <a:endParaRPr lang="en-US"/>
          </a:p>
        </c:txPr>
        <c:crossAx val="230979416"/>
        <c:crosses val="autoZero"/>
        <c:crossBetween val="between"/>
        <c:majorUnit val="1.0"/>
        <c:minorUnit val="0.5"/>
      </c:valAx>
    </c:plotArea>
    <c:legend>
      <c:legendPos val="t"/>
      <c:layout/>
      <c:txPr>
        <a:bodyPr/>
        <a:lstStyle/>
        <a:p>
          <a:pPr>
            <a:defRPr sz="1800">
              <a:latin typeface="Arial"/>
              <a:cs typeface="Arial"/>
            </a:defRPr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2591-351A-49C5-BD56-030F4C806DDE}" type="datetime1">
              <a:rPr lang="en-US"/>
              <a:pPr/>
              <a:t>11/17/15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F85F5-FB5E-4F79-A561-97039C58DE01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B2371-6FB5-4D1B-9E11-984365434F56}" type="datetime1">
              <a:rPr lang="en-US"/>
              <a:pPr/>
              <a:t>11/17/15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/>
              <a:pPr/>
              <a:t>‹#›</a:t>
            </a:fld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F767-44AA-4440-A071-804CAA4767B3}" type="datetime1">
              <a:rPr lang="en-US"/>
              <a:pPr/>
              <a:t>11/17/15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Volumes/AD-STICK/WEN/4.mov" TargetMode="External"/><Relationship Id="rId4" Type="http://schemas.openxmlformats.org/officeDocument/2006/relationships/video" Target="file://localhost/Volumes/AD-STICK/WEN/3.mov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video" Target="file://localhost/Volumes/AD-STICK/WEN/1.mov" TargetMode="External"/><Relationship Id="rId2" Type="http://schemas.openxmlformats.org/officeDocument/2006/relationships/video" Target="file://localhost/Volumes/AD-STICK/WEN/2.mov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kanderson@savewaterco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2206340"/>
            <a:ext cx="9143999" cy="1362075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Meeting Water Planning Goals with New Data on </a:t>
            </a:r>
            <a:b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Urban Conservation Programs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443716" y="3568415"/>
            <a:ext cx="8277606" cy="13308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3200" b="1" i="0" u="none" strike="noStrike" cap="none" baseline="0" dirty="0" smtClean="0">
              <a:solidFill>
                <a:srgbClr val="215D7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sz="3200" b="1" i="0" u="none" strike="noStrike" cap="none" baseline="0" dirty="0" smtClean="0">
              <a:solidFill>
                <a:srgbClr val="215D7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 b="1" i="0" u="none" strike="noStrike" cap="none" baseline="0" dirty="0" smtClean="0">
                <a:solidFill>
                  <a:srgbClr val="215D77"/>
                </a:solidFill>
                <a:latin typeface="Calibri"/>
                <a:ea typeface="Calibri"/>
                <a:cs typeface="Calibri"/>
                <a:sym typeface="Calibri"/>
              </a:rPr>
              <a:t>Katie Anderson, CEO</a:t>
            </a:r>
          </a:p>
        </p:txBody>
      </p:sp>
      <p:pic>
        <p:nvPicPr>
          <p:cNvPr id="137" name="Shape 13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3894" b="24161"/>
          <a:stretch/>
        </p:blipFill>
        <p:spPr>
          <a:xfrm>
            <a:off x="1" y="0"/>
            <a:ext cx="4571999" cy="1014245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474526"/>
            <a:ext cx="8839201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Just One Leak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1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04800" y="1330818"/>
            <a:ext cx="2251790" cy="4003182"/>
          </a:xfrm>
        </p:spPr>
      </p:pic>
      <p:pic>
        <p:nvPicPr>
          <p:cNvPr id="14" name="2.mov">
            <a:hlinkClick r:id="" action="ppaction://media"/>
          </p:cNvPr>
          <p:cNvPicPr/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2399315" y="1330818"/>
            <a:ext cx="2287533" cy="4003182"/>
          </a:xfrm>
          <a:prstGeom prst="rect">
            <a:avLst/>
          </a:prstGeom>
        </p:spPr>
      </p:pic>
      <p:pic>
        <p:nvPicPr>
          <p:cNvPr id="16" name="4.mov">
            <a:hlinkClick r:id="" action="ppaction://media"/>
          </p:cNvPr>
          <p:cNvPicPr/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6907508" y="1330817"/>
            <a:ext cx="2251791" cy="4003183"/>
          </a:xfrm>
          <a:prstGeom prst="rect">
            <a:avLst/>
          </a:prstGeom>
        </p:spPr>
      </p:pic>
      <p:pic>
        <p:nvPicPr>
          <p:cNvPr id="17" name="3.mov">
            <a:hlinkClick r:id="" action="ppaction://media"/>
          </p:cNvPr>
          <p:cNvPicPr/>
          <p:nvPr>
            <a:videoFile r:link="rId4"/>
          </p:nvPr>
        </p:nvPicPr>
        <p:blipFill>
          <a:blip r:embed="rId10"/>
          <a:stretch>
            <a:fillRect/>
          </a:stretch>
        </p:blipFill>
        <p:spPr>
          <a:xfrm>
            <a:off x="4663806" y="1330817"/>
            <a:ext cx="2251790" cy="4003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4526"/>
            <a:ext cx="8839200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sz="4200" dirty="0" smtClean="0">
                <a:solidFill>
                  <a:schemeClr val="bg1"/>
                </a:solidFill>
              </a:rPr>
              <a:t>Toilet Truth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549274" y="2249026"/>
          <a:ext cx="8042276" cy="4189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549273" y="1358463"/>
            <a:ext cx="8352351" cy="611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 L 2015 IPP Assumptions: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Toilet retrofit 25 yr lifespan,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howerhead/aerator 15 yrs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228" y="2415177"/>
            <a:ext cx="205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Out of 6400 units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4526"/>
            <a:ext cx="8839200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sz="4200" dirty="0" smtClean="0">
                <a:solidFill>
                  <a:schemeClr val="bg1"/>
                </a:solidFill>
              </a:rPr>
              <a:t>Toilet Truth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550862" y="1330818"/>
          <a:ext cx="8042276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549275" y="5584317"/>
            <a:ext cx="8042276" cy="1119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 labeled use does not necessarily guarantee consistency or durability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6755" y="2983759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(up to 2.34)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05412" y="2614427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(up to 4.08)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38742" y="3059668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(up to 2.22)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19764" y="1615500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(up to 4.84)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4526"/>
            <a:ext cx="8839200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sz="4200" dirty="0" smtClean="0">
                <a:solidFill>
                  <a:schemeClr val="bg1"/>
                </a:solidFill>
              </a:rPr>
              <a:t>Regional Impact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dirty="0" smtClean="0"/>
              <a:t>Potential new water with full implementation of such conservation programs:</a:t>
            </a:r>
          </a:p>
          <a:p>
            <a:pPr marL="336550" lvl="1" indent="0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 Region C: 81,000 acre-feet</a:t>
            </a:r>
          </a:p>
          <a:p>
            <a:pPr marL="336550" lvl="1" indent="0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 Region H: 75,000 acre-feet</a:t>
            </a:r>
          </a:p>
          <a:p>
            <a:pPr marL="336550" lvl="1" indent="0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 Region K: 21,000 acre-feet</a:t>
            </a:r>
          </a:p>
          <a:p>
            <a:pPr marL="336550" lvl="1" indent="0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 Region L: 23,000 acre-feet</a:t>
            </a:r>
            <a:endParaRPr lang="en-US" dirty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474526"/>
            <a:ext cx="8839201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Project Cost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594724" cy="43434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ym typeface="Calibri"/>
              </a:rPr>
              <a:t>$1,100 </a:t>
            </a:r>
            <a:r>
              <a:rPr lang="en-US" dirty="0" smtClean="0">
                <a:sym typeface="Calibri"/>
              </a:rPr>
              <a:t>per acre-foot Save Water Co baseline program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ym typeface="Calibri"/>
              </a:rPr>
              <a:t>1 acre-foot per approx. 9.5 units</a:t>
            </a:r>
          </a:p>
          <a:p>
            <a:pPr lvl="1">
              <a:spcBef>
                <a:spcPts val="0"/>
              </a:spcBef>
              <a:spcAft>
                <a:spcPts val="3600"/>
              </a:spcAft>
            </a:pPr>
            <a:r>
              <a:rPr lang="en-US" dirty="0" smtClean="0">
                <a:sym typeface="Calibri"/>
              </a:rPr>
              <a:t>Approx. $120 per unit</a:t>
            </a:r>
            <a:endParaRPr lang="en-US" b="1" dirty="0" smtClean="0">
              <a:sym typeface="Calibri"/>
            </a:endParaRP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ym typeface="Calibri"/>
              </a:rPr>
              <a:t>$2,607 </a:t>
            </a:r>
            <a:r>
              <a:rPr lang="en-US" dirty="0" smtClean="0">
                <a:sym typeface="Calibri"/>
              </a:rPr>
              <a:t>per acre-foot baseline plus toilet replacement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ym typeface="Calibri"/>
              </a:rPr>
              <a:t>1 acre-foot per approx. 6.6 units</a:t>
            </a:r>
          </a:p>
          <a:p>
            <a:pPr lvl="1">
              <a:spcBef>
                <a:spcPts val="0"/>
              </a:spcBef>
              <a:spcAft>
                <a:spcPts val="3600"/>
              </a:spcAft>
            </a:pPr>
            <a:r>
              <a:rPr lang="en-US" dirty="0" smtClean="0">
                <a:sym typeface="Calibri"/>
              </a:rPr>
              <a:t>Approx. $395 per unit</a:t>
            </a:r>
          </a:p>
          <a:p>
            <a:pPr>
              <a:spcBef>
                <a:spcPts val="0"/>
              </a:spcBef>
              <a:spcAft>
                <a:spcPts val="3600"/>
              </a:spcAft>
            </a:pPr>
            <a:r>
              <a:rPr lang="en-US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  <a:sym typeface="Calibri"/>
              </a:rPr>
              <a:t>$250 per acre-foot after initial implementation</a:t>
            </a:r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474526"/>
            <a:ext cx="8839201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Cost Comparison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ym typeface="Calibri"/>
              </a:rPr>
              <a:t>2012 SWP: </a:t>
            </a:r>
            <a:r>
              <a:rPr lang="en-US" b="1" dirty="0" smtClean="0">
                <a:sym typeface="Calibri"/>
              </a:rPr>
              <a:t>$6,000 </a:t>
            </a:r>
            <a:r>
              <a:rPr lang="en-US" dirty="0" smtClean="0">
                <a:sym typeface="Calibri"/>
              </a:rPr>
              <a:t>per acre-foot for all new sources ($53 Billion total)</a:t>
            </a:r>
          </a:p>
          <a:p>
            <a:pPr>
              <a:spcBef>
                <a:spcPts val="0"/>
              </a:spcBef>
            </a:pPr>
            <a:endParaRPr lang="en-US" dirty="0" smtClean="0">
              <a:sym typeface="Calibri"/>
            </a:endParaRPr>
          </a:p>
          <a:p>
            <a:pPr>
              <a:spcBef>
                <a:spcPts val="0"/>
              </a:spcBef>
              <a:buNone/>
            </a:pPr>
            <a:endParaRPr lang="en-US" dirty="0" smtClean="0">
              <a:sym typeface="Calibri"/>
            </a:endParaRPr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474526"/>
            <a:ext cx="8839201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Project Benefits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3600"/>
              </a:spcAft>
            </a:pPr>
            <a:r>
              <a:rPr lang="en-US" dirty="0" smtClean="0"/>
              <a:t> Real-world monitoring and data</a:t>
            </a:r>
          </a:p>
          <a:p>
            <a:pPr marL="0" indent="0">
              <a:spcBef>
                <a:spcPts val="0"/>
              </a:spcBef>
              <a:spcAft>
                <a:spcPts val="3600"/>
              </a:spcAft>
            </a:pPr>
            <a:r>
              <a:rPr lang="en-US" dirty="0" smtClean="0"/>
              <a:t> Does not depend on behavior change</a:t>
            </a:r>
          </a:p>
          <a:p>
            <a:pPr marL="0" indent="0">
              <a:spcBef>
                <a:spcPts val="0"/>
              </a:spcBef>
              <a:spcAft>
                <a:spcPts val="3600"/>
              </a:spcAft>
            </a:pPr>
            <a:r>
              <a:rPr lang="en-US" dirty="0" smtClean="0"/>
              <a:t> Eases urban – rural competition</a:t>
            </a:r>
          </a:p>
          <a:p>
            <a:pPr marL="0" indent="0">
              <a:spcBef>
                <a:spcPts val="0"/>
              </a:spcBef>
              <a:spcAft>
                <a:spcPts val="3600"/>
              </a:spcAft>
            </a:pPr>
            <a:r>
              <a:rPr lang="en-US" dirty="0" smtClean="0"/>
              <a:t> Enlists “unengaged middle”</a:t>
            </a:r>
            <a:endParaRPr lang="en-US" dirty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474526"/>
            <a:ext cx="8839201" cy="856292"/>
          </a:xfrm>
          <a:solidFill>
            <a:srgbClr val="68A316"/>
          </a:solidFill>
        </p:spPr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Contact Info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800"/>
              </a:spcBef>
              <a:buNone/>
            </a:pPr>
            <a:r>
              <a:rPr lang="en-US" b="1" dirty="0" smtClean="0"/>
              <a:t>Katie Anderson</a:t>
            </a:r>
          </a:p>
          <a:p>
            <a:pPr>
              <a:spcBef>
                <a:spcPts val="800"/>
              </a:spcBef>
              <a:buNone/>
            </a:pPr>
            <a:r>
              <a:rPr 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hlinkClick r:id="rId2"/>
              </a:rPr>
              <a:t>kanderson@savewaterco.com</a:t>
            </a:r>
            <a:endParaRPr lang="en-US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spcBef>
                <a:spcPts val="800"/>
              </a:spcBef>
              <a:buNone/>
            </a:pPr>
            <a:endParaRPr lang="en-US" dirty="0" smtClean="0"/>
          </a:p>
          <a:p>
            <a:pPr>
              <a:spcBef>
                <a:spcPts val="800"/>
              </a:spcBef>
              <a:buNone/>
            </a:pPr>
            <a:r>
              <a:rPr lang="en-US" dirty="0" smtClean="0"/>
              <a:t>	   @</a:t>
            </a:r>
            <a:r>
              <a:rPr lang="en-US" dirty="0" err="1" smtClean="0"/>
              <a:t>SaveWaterCo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135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12" y="3061315"/>
            <a:ext cx="490247" cy="367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ater-Splash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340" y="2885861"/>
            <a:ext cx="1512115" cy="154524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Picture 10" descr="Water-Splash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75" y="2885861"/>
            <a:ext cx="1512115" cy="15452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7008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WORLD TOILET DAY</a:t>
            </a:r>
          </a:p>
          <a:p>
            <a:pPr algn="ctr"/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November 19, 2015</a:t>
            </a:r>
            <a:endParaRPr 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91" y="2495730"/>
            <a:ext cx="3429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808" y="2495730"/>
            <a:ext cx="3429000" cy="3429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4526"/>
            <a:ext cx="8839200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sz="4200" dirty="0" smtClean="0">
                <a:solidFill>
                  <a:schemeClr val="bg1"/>
                </a:solidFill>
              </a:rPr>
              <a:t>Project Overview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65729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Low-hanging fruit: conservation without behavior change or capital-intensive infrastructure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Targeting high-density real estate 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100 unit apartment complex is the same as 100 single-family homes but with just one driveway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Projecting savings with data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Comprehensive audit of historical water consumption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Monitor occupancy and tenant density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4526"/>
            <a:ext cx="8839200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sz="4200" dirty="0" smtClean="0">
                <a:solidFill>
                  <a:schemeClr val="bg1"/>
                </a:solidFill>
              </a:rPr>
              <a:t>Project Overview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481028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 smtClean="0"/>
              <a:t>Baseline program: showerheads, aerators, manifolds, drips/leaks, rebuild toilets </a:t>
            </a:r>
            <a:endParaRPr lang="en-US" sz="2200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Benchmarked to </a:t>
            </a:r>
            <a:r>
              <a:rPr lang="en-US" sz="2200" b="1" dirty="0" smtClean="0"/>
              <a:t>55 </a:t>
            </a:r>
            <a:r>
              <a:rPr lang="en-US" sz="2200" b="1" dirty="0" err="1" smtClean="0"/>
              <a:t>gpcd</a:t>
            </a:r>
            <a:endParaRPr lang="en-US" sz="2200" dirty="0" smtClean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Crew member can complete 7 units per day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 smtClean="0"/>
              <a:t>Baseline program plus toilet replacement: everything in baseline plus replace current toilets</a:t>
            </a:r>
          </a:p>
          <a:p>
            <a:pPr marL="0" indent="336550"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Benchmarked to </a:t>
            </a:r>
            <a:r>
              <a:rPr lang="en-US" sz="2200" b="1" dirty="0" smtClean="0"/>
              <a:t>40 </a:t>
            </a:r>
            <a:r>
              <a:rPr lang="en-US" sz="2200" b="1" dirty="0" err="1" smtClean="0"/>
              <a:t>gpcd</a:t>
            </a:r>
            <a:r>
              <a:rPr lang="en-US" sz="2200" b="1" dirty="0" smtClean="0"/>
              <a:t> </a:t>
            </a:r>
            <a:endParaRPr lang="en-US" sz="2200" dirty="0" smtClean="0"/>
          </a:p>
          <a:p>
            <a:pPr marL="0" indent="336550"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Crew member can complete 2 units per day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4526"/>
            <a:ext cx="8839200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sz="4200" smtClean="0">
                <a:solidFill>
                  <a:schemeClr val="bg1"/>
                </a:solidFill>
              </a:rPr>
              <a:t>Case Study: Baseline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074" y="1600201"/>
            <a:ext cx="4019551" cy="4343400"/>
          </a:xfrm>
        </p:spPr>
        <p:txBody>
          <a:bodyPr numCol="1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260 units/10 days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 smtClean="0"/>
              <a:t>Water Savings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984,000 gallons/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3.02 acre-feet per month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11,808,000 gallons/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36.24 acre-feet per year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2467" t="10494" r="28693"/>
          <a:stretch>
            <a:fillRect/>
          </a:stretch>
        </p:blipFill>
        <p:spPr>
          <a:xfrm>
            <a:off x="304799" y="1383240"/>
            <a:ext cx="4252277" cy="425349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68507" y="5431325"/>
            <a:ext cx="394946" cy="266610"/>
          </a:xfrm>
          <a:prstGeom prst="ellipse">
            <a:avLst/>
          </a:prstGeom>
          <a:noFill/>
          <a:ln w="41275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905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4526"/>
            <a:ext cx="8839200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sz="4200" dirty="0" smtClean="0">
                <a:solidFill>
                  <a:schemeClr val="bg1"/>
                </a:solidFill>
              </a:rPr>
              <a:t>Case Study: Baseline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074" y="1600201"/>
            <a:ext cx="4019551" cy="4343400"/>
          </a:xfrm>
        </p:spPr>
        <p:txBody>
          <a:bodyPr numCol="1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latin typeface="News Gothic MT"/>
                <a:cs typeface="News Gothic MT"/>
              </a:rPr>
              <a:t>348 units/15 days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cs typeface="News Gothic MT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 smtClean="0">
                <a:cs typeface="News Gothic MT"/>
              </a:rPr>
              <a:t>Water Savings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cs typeface="News Gothic MT"/>
              </a:rPr>
              <a:t>3,128,300 gallons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cs typeface="News Gothic MT"/>
              </a:rPr>
              <a:t>9.60 acre-feet per month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cs typeface="News Gothic MT"/>
              </a:rPr>
              <a:t>37,539,600 gallons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cs typeface="News Gothic MT"/>
              </a:rPr>
              <a:t>115.21 acre-feet per year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latin typeface="News Gothic MT"/>
                <a:cs typeface="News Gothic MT"/>
              </a:rPr>
              <a:t>                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>
              <a:latin typeface="News Gothic MT"/>
              <a:cs typeface="News Gothic MT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>
              <a:latin typeface="News Gothic MT"/>
              <a:cs typeface="News Gothic MT"/>
            </a:endParaRPr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2108" t="10245" r="30020"/>
          <a:stretch>
            <a:fillRect/>
          </a:stretch>
        </p:blipFill>
        <p:spPr>
          <a:xfrm>
            <a:off x="304800" y="1410435"/>
            <a:ext cx="4329284" cy="403712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93235" y="5226851"/>
            <a:ext cx="394946" cy="266610"/>
          </a:xfrm>
          <a:prstGeom prst="ellipse">
            <a:avLst/>
          </a:prstGeom>
          <a:noFill/>
          <a:ln w="41275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4526"/>
            <a:ext cx="8839200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sz="4200" dirty="0" smtClean="0">
                <a:solidFill>
                  <a:schemeClr val="bg1"/>
                </a:solidFill>
              </a:rPr>
              <a:t>Case Study: Baseline plus Toilets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074" y="1600874"/>
            <a:ext cx="4019551" cy="4343400"/>
          </a:xfr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154 </a:t>
            </a:r>
            <a:r>
              <a:rPr lang="en-US" smtClean="0"/>
              <a:t>units/7 </a:t>
            </a:r>
            <a:r>
              <a:rPr lang="en-US" dirty="0" smtClean="0"/>
              <a:t>days                  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 smtClean="0"/>
              <a:t>Water Savings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641,000 gallons/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1.97 acre-feet per month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7,690,000 gallons/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23.60 acre-feet per year</a:t>
            </a:r>
            <a:endParaRPr lang="en-US" dirty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222" t="13393" r="29142"/>
          <a:stretch>
            <a:fillRect/>
          </a:stretch>
        </p:blipFill>
        <p:spPr>
          <a:xfrm>
            <a:off x="304800" y="1330818"/>
            <a:ext cx="4343400" cy="350147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07351" y="4683685"/>
            <a:ext cx="394946" cy="266610"/>
          </a:xfrm>
          <a:prstGeom prst="ellipse">
            <a:avLst/>
          </a:prstGeom>
          <a:noFill/>
          <a:ln w="41275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74526"/>
            <a:ext cx="8839200" cy="856292"/>
          </a:xfrm>
          <a:solidFill>
            <a:srgbClr val="135FB8"/>
          </a:solidFill>
        </p:spPr>
        <p:txBody>
          <a:bodyPr anchor="ctr"/>
          <a:lstStyle/>
          <a:p>
            <a:r>
              <a:rPr lang="en-US" sz="4200" dirty="0" smtClean="0">
                <a:solidFill>
                  <a:schemeClr val="bg1"/>
                </a:solidFill>
              </a:rPr>
              <a:t>Project Impact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</p:txBody>
      </p:sp>
      <p:pic>
        <p:nvPicPr>
          <p:cNvPr id="4" name="Shape 13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7486" t="11578" r="76344" b="21845"/>
          <a:stretch/>
        </p:blipFill>
        <p:spPr>
          <a:xfrm>
            <a:off x="8281477" y="5789729"/>
            <a:ext cx="620148" cy="9144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4799" cy="6858000"/>
          </a:xfrm>
          <a:prstGeom prst="rect">
            <a:avLst/>
          </a:prstGeom>
          <a:solidFill>
            <a:srgbClr val="68A3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549275" y="1600200"/>
          <a:ext cx="8042276" cy="468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10773</TotalTime>
  <Words>456</Words>
  <Application>Microsoft Macintosh PowerPoint</Application>
  <PresentationFormat>On-screen Show (4:3)</PresentationFormat>
  <Paragraphs>125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Calibri</vt:lpstr>
      <vt:lpstr>Breeze</vt:lpstr>
      <vt:lpstr>Meeting Water Planning Goals with New Data on  Urban Conservation Programs</vt:lpstr>
      <vt:lpstr>Slide 2</vt:lpstr>
      <vt:lpstr>Slide 3</vt:lpstr>
      <vt:lpstr>Project Overview</vt:lpstr>
      <vt:lpstr>Project Overview</vt:lpstr>
      <vt:lpstr>Case Study: Baseline</vt:lpstr>
      <vt:lpstr>Case Study: Baseline</vt:lpstr>
      <vt:lpstr>Case Study: Baseline plus Toilets</vt:lpstr>
      <vt:lpstr>Project Impact</vt:lpstr>
      <vt:lpstr>Just One Leak</vt:lpstr>
      <vt:lpstr>Toilet Truth</vt:lpstr>
      <vt:lpstr>Toilet Truth</vt:lpstr>
      <vt:lpstr>Regional Impact</vt:lpstr>
      <vt:lpstr>Project Cost</vt:lpstr>
      <vt:lpstr>Cost Comparison</vt:lpstr>
      <vt:lpstr>Project Benefits</vt:lpstr>
      <vt:lpstr>Contact Info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Matthew Berg</cp:lastModifiedBy>
  <cp:revision>99</cp:revision>
  <dcterms:created xsi:type="dcterms:W3CDTF">2015-11-17T21:31:09Z</dcterms:created>
  <dcterms:modified xsi:type="dcterms:W3CDTF">2015-11-17T22:04:12Z</dcterms:modified>
</cp:coreProperties>
</file>