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343" r:id="rId4"/>
    <p:sldId id="264" r:id="rId5"/>
    <p:sldId id="266" r:id="rId6"/>
    <p:sldId id="309" r:id="rId7"/>
    <p:sldId id="269" r:id="rId8"/>
    <p:sldId id="295" r:id="rId9"/>
    <p:sldId id="352" r:id="rId10"/>
    <p:sldId id="282" r:id="rId11"/>
    <p:sldId id="345" r:id="rId12"/>
    <p:sldId id="265" r:id="rId13"/>
    <p:sldId id="325" r:id="rId14"/>
    <p:sldId id="323" r:id="rId15"/>
    <p:sldId id="321" r:id="rId16"/>
    <p:sldId id="340" r:id="rId17"/>
    <p:sldId id="324" r:id="rId18"/>
    <p:sldId id="327" r:id="rId19"/>
    <p:sldId id="328" r:id="rId20"/>
    <p:sldId id="346" r:id="rId21"/>
    <p:sldId id="329" r:id="rId22"/>
    <p:sldId id="356" r:id="rId23"/>
    <p:sldId id="308" r:id="rId24"/>
    <p:sldId id="357" r:id="rId25"/>
    <p:sldId id="359" r:id="rId26"/>
    <p:sldId id="360" r:id="rId27"/>
    <p:sldId id="358" r:id="rId28"/>
  </p:sldIdLst>
  <p:sldSz cx="9144000" cy="6858000" type="screen4x3"/>
  <p:notesSz cx="69977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08B"/>
    <a:srgbClr val="E47B3F"/>
    <a:srgbClr val="64A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85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6434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6434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6408D4F2-0394-43B7-A7B7-C921E84B0CD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811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73892"/>
            <a:ext cx="5598160" cy="3660458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2337" cy="46643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29967"/>
            <a:ext cx="3032337" cy="46643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9F23AE0C-27C5-48FA-9FDE-AFB5B04F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7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Brand-Aligned Kit Box &amp; Print Materials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Die-Cut Kit Insert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Created for Utility-Specific Needs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Illustration &amp;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7F18A-7A33-4CDE-915F-0BF3A064B94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3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Brand-Aligned Kit Box &amp; Print Materials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Die-Cut Kit Insert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Created for Utility-Specific Needs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Illustration &amp;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7F18A-7A33-4CDE-915F-0BF3A064B94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85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Brand-Aligned Kit Box &amp; Print Materials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Die-Cut Kit Insert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Created for Utility-Specific Needs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Illustration &amp;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7F18A-7A33-4CDE-915F-0BF3A064B94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7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Brand-Aligned Kit Box &amp; Print Materials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Die-Cut Kit Insert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Created for Utility-Specific Needs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Illustration &amp;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7F18A-7A33-4CDE-915F-0BF3A064B94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8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Brand-Aligned Kit Box &amp; Print Materials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Die-Cut Kit Insert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Created for Utility-Specific Needs</a:t>
            </a:r>
          </a:p>
          <a:p>
            <a:pPr marL="174570" indent="-174570">
              <a:buFont typeface="Arial" panose="020B0604020202020204" pitchFamily="34" charset="0"/>
              <a:buChar char="•"/>
            </a:pPr>
            <a:r>
              <a:rPr lang="en-US" dirty="0" smtClean="0"/>
              <a:t>Custom Illustration &amp;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7F18A-7A33-4CDE-915F-0BF3A064B94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7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1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7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6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6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4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1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1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F7818-9371-413C-8C96-2895EA4D3D73}" type="datetimeFigureOut">
              <a:rPr lang="en-US" smtClean="0"/>
              <a:t>8/4/2016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1891D-A200-4081-A71E-DE2639AE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24" y="1397000"/>
            <a:ext cx="6859727" cy="408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0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7944" y="178643"/>
            <a:ext cx="6983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Materials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Customization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/>
          <a:stretch/>
        </p:blipFill>
        <p:spPr>
          <a:xfrm>
            <a:off x="556450" y="948084"/>
            <a:ext cx="8031892" cy="496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P PPT Background-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76531"/>
            <a:ext cx="7886700" cy="285273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tham" panose="02000504050000020004" pitchFamily="2" charset="0"/>
              </a:rPr>
              <a:t>Program </a:t>
            </a:r>
            <a:br>
              <a:rPr lang="en-US" dirty="0" smtClean="0">
                <a:solidFill>
                  <a:schemeClr val="bg1"/>
                </a:solidFill>
                <a:latin typeface="Gotham" panose="02000504050000020004" pitchFamily="2" charset="0"/>
              </a:rPr>
            </a:br>
            <a:r>
              <a:rPr lang="en-US" dirty="0" smtClean="0">
                <a:solidFill>
                  <a:schemeClr val="bg1"/>
                </a:solidFill>
                <a:latin typeface="Gotham" panose="02000504050000020004" pitchFamily="2" charset="0"/>
              </a:rPr>
              <a:t>Advantage</a:t>
            </a:r>
            <a:endParaRPr lang="en-US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66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885" y="267378"/>
            <a:ext cx="4381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D608B"/>
                </a:solidFill>
                <a:latin typeface="Gotham" panose="02000504050000020004" pitchFamily="2" charset="0"/>
              </a:rPr>
              <a:t>All-Inclusive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2221" y="894494"/>
            <a:ext cx="5442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D608B"/>
                </a:solidFill>
                <a:latin typeface="Gotham" pitchFamily="50" charset="0"/>
              </a:rPr>
              <a:t>Program </a:t>
            </a:r>
            <a:r>
              <a:rPr lang="en-US" sz="4400" b="1" dirty="0" smtClean="0">
                <a:solidFill>
                  <a:srgbClr val="2D608B"/>
                </a:solidFill>
                <a:latin typeface="Gotham" pitchFamily="50" charset="0"/>
              </a:rPr>
              <a:t>Delivery</a:t>
            </a:r>
            <a:endParaRPr lang="en-US" sz="4400" b="1" dirty="0">
              <a:solidFill>
                <a:srgbClr val="2D608B"/>
              </a:solidFill>
              <a:latin typeface="Gotham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18" y="1196161"/>
            <a:ext cx="1556202" cy="1201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" y="2557075"/>
            <a:ext cx="3337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Curriculum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Customized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Data Tracking &amp;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Energy Efficiency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Graphic &amp; Web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Kit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Marketing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Printing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Program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Shipping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1:1 Teacher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2D608B"/>
                </a:solidFill>
                <a:latin typeface="Gotham" panose="02000504050000020004" pitchFamily="2" charset="0"/>
              </a:rPr>
              <a:t>Warehousing</a:t>
            </a:r>
            <a:endParaRPr lang="en-US" sz="16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959" y="2057400"/>
            <a:ext cx="4805394" cy="35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4782" y="225241"/>
            <a:ext cx="6455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Program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Management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41" y="2209800"/>
            <a:ext cx="3256152" cy="1316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1286" y="2209800"/>
            <a:ext cx="4942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PMP</a:t>
            </a:r>
            <a:r>
              <a:rPr lang="en-US" sz="2000" baseline="30000" dirty="0" smtClean="0">
                <a:solidFill>
                  <a:srgbClr val="2D608B"/>
                </a:solidFill>
                <a:latin typeface="Gotham" panose="02000504050000020004" pitchFamily="2" charset="0"/>
              </a:rPr>
              <a:t>® </a:t>
            </a: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Certified Project Managers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Additional MBAs &amp; CEM® Certified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Concept-to-Completion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Utilizing a Cross-Functional Team of Industry Professionals</a:t>
            </a: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31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921" y="294858"/>
            <a:ext cx="3728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Marketing &amp;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9175" y="294857"/>
            <a:ext cx="4997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2D608B"/>
                </a:solidFill>
                <a:latin typeface="Gotham" pitchFamily="50" charset="0"/>
              </a:rPr>
              <a:t>Communications</a:t>
            </a:r>
            <a:endParaRPr lang="en-US" sz="4400" b="1" dirty="0">
              <a:solidFill>
                <a:srgbClr val="2D608B"/>
              </a:solidFill>
              <a:latin typeface="Gotham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328" y="1642133"/>
            <a:ext cx="2523445" cy="2319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320" y="1651470"/>
            <a:ext cx="2158185" cy="2300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2129" y="4385123"/>
            <a:ext cx="579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Fully Brand-Aligned Customization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Utility-Specific Data &amp; Cross-Promotion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Positive Brand Recognition Events</a:t>
            </a: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289" y="187050"/>
            <a:ext cx="6573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Graphic &amp; </a:t>
            </a:r>
            <a:r>
              <a:rPr lang="en-US" sz="4400" b="1" dirty="0" smtClean="0">
                <a:solidFill>
                  <a:srgbClr val="2D608B"/>
                </a:solidFill>
                <a:latin typeface="Gotham" pitchFamily="50" charset="0"/>
              </a:rPr>
              <a:t>Web Design</a:t>
            </a:r>
            <a:endParaRPr lang="en-US" sz="4400" b="1" dirty="0">
              <a:solidFill>
                <a:srgbClr val="2D608B"/>
              </a:solidFill>
              <a:latin typeface="Gotham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96" y="1251857"/>
            <a:ext cx="6610206" cy="2177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3983" y="4050720"/>
            <a:ext cx="5236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Four Full-Time Professionals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Decades of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Cohesive Print &amp; Web Materials</a:t>
            </a: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6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5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01" y="156073"/>
            <a:ext cx="7885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Full Service IT Department: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2236" y="2399846"/>
            <a:ext cx="356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D608B"/>
                </a:solidFill>
                <a:latin typeface="Gotham" panose="02000504050000020004" pitchFamily="2" charset="0"/>
              </a:rPr>
              <a:t>iFrame</a:t>
            </a:r>
            <a:endParaRPr lang="en-US" sz="2000" dirty="0" smtClean="0">
              <a:solidFill>
                <a:srgbClr val="2D608B"/>
              </a:solidFill>
              <a:latin typeface="Gotham" panose="0200050405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Utility Landing Page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Resources for Teachers, Students &amp; Parents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9532" y="924448"/>
            <a:ext cx="5210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2D608B"/>
                </a:solidFill>
                <a:latin typeface="Gotham" pitchFamily="50" charset="0"/>
              </a:rPr>
              <a:t>Custom Websites</a:t>
            </a:r>
            <a:endParaRPr lang="en-US" sz="4400" b="1" dirty="0">
              <a:solidFill>
                <a:srgbClr val="2D608B"/>
              </a:solidFill>
              <a:latin typeface="Gotham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13" y="1832965"/>
            <a:ext cx="3408519" cy="1774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198" y="3106870"/>
            <a:ext cx="2810486" cy="22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4798" y="189936"/>
            <a:ext cx="6907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Full Service </a:t>
            </a:r>
            <a:r>
              <a:rPr lang="en-US" sz="4400" b="1" dirty="0">
                <a:solidFill>
                  <a:srgbClr val="2D608B"/>
                </a:solidFill>
                <a:latin typeface="Gotham" panose="02000504050000020004" pitchFamily="2" charset="0"/>
              </a:rPr>
              <a:t>Print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Shop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331" y="1149907"/>
            <a:ext cx="4512129" cy="27123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2507" y="4052784"/>
            <a:ext cx="7741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D608B"/>
                </a:solidFill>
                <a:latin typeface="Gotham" panose="02000504050000020004" pitchFamily="2" charset="0"/>
              </a:rPr>
              <a:t>2 Production Konica Bizhub Pro 1250 </a:t>
            </a:r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B&amp;W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125 </a:t>
            </a:r>
            <a:r>
              <a:rPr lang="en-US" dirty="0">
                <a:solidFill>
                  <a:srgbClr val="2D608B"/>
                </a:solidFill>
                <a:latin typeface="Gotham" panose="02000504050000020004" pitchFamily="2" charset="0"/>
              </a:rPr>
              <a:t>Pages per Minute </a:t>
            </a:r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Up </a:t>
            </a:r>
            <a:r>
              <a:rPr lang="en-US" dirty="0">
                <a:solidFill>
                  <a:srgbClr val="2D608B"/>
                </a:solidFill>
                <a:latin typeface="Gotham" panose="02000504050000020004" pitchFamily="2" charset="0"/>
              </a:rPr>
              <a:t>to 3,000 Books per Day or Individually 1,500 per </a:t>
            </a:r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1 </a:t>
            </a:r>
            <a:r>
              <a:rPr lang="en-US" dirty="0">
                <a:solidFill>
                  <a:srgbClr val="2D608B"/>
                </a:solidFill>
                <a:latin typeface="Gotham" panose="02000504050000020004" pitchFamily="2" charset="0"/>
              </a:rPr>
              <a:t>Production Konica Bizhub Pro C1085 </a:t>
            </a:r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Color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Print </a:t>
            </a:r>
            <a:r>
              <a:rPr lang="en-US" dirty="0">
                <a:solidFill>
                  <a:srgbClr val="2D608B"/>
                </a:solidFill>
                <a:latin typeface="Gotham" panose="02000504050000020004" pitchFamily="2" charset="0"/>
              </a:rPr>
              <a:t>Rate of Speed Does Not Change with Increase in Paper Weight or Size</a:t>
            </a:r>
          </a:p>
        </p:txBody>
      </p:sp>
    </p:spTree>
    <p:extLst>
      <p:ext uri="{BB962C8B-B14F-4D97-AF65-F5344CB8AC3E}">
        <p14:creationId xmlns:p14="http://schemas.microsoft.com/office/powerpoint/2010/main" val="12089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1872" y="236083"/>
            <a:ext cx="6220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Shipping &amp;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Receiving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49" y="1350335"/>
            <a:ext cx="8010270" cy="2591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7259" y="4286704"/>
            <a:ext cx="627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All Materials Produced at RAP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Packaged Individually for Teachers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Delivered Directly into the Classroom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Subject to Ten-Step QA/QC Process</a:t>
            </a: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3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122" y="275207"/>
            <a:ext cx="810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Data Collection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&amp; Reporting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833" y="4399061"/>
            <a:ext cx="7377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Regular Reporting Intervals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Student Survey, Teacher &amp; Parent Evaluations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Scan, Tabulate, Store Data &amp; Prepare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Furnish Annual Program Summary Report</a:t>
            </a: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346" y="1211003"/>
            <a:ext cx="401955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1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9804" y="213019"/>
            <a:ext cx="2624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D608B"/>
                </a:solidFill>
                <a:latin typeface="Gotham" panose="02000504050000020004" pitchFamily="2" charset="0"/>
              </a:rPr>
              <a:t>Agenda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2504" y="2861584"/>
            <a:ext cx="42560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About RAP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K-12 Education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Program Advantage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D608B"/>
              </a:solidFill>
              <a:latin typeface="Gotham Book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8" y="1860049"/>
            <a:ext cx="3138495" cy="313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0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P PPT Background-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0898" y="226930"/>
            <a:ext cx="7886700" cy="285273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tham" panose="02000504050000020004" pitchFamily="2" charset="0"/>
              </a:rPr>
              <a:t>Results</a:t>
            </a:r>
            <a:endParaRPr lang="en-US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60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0609" y="213014"/>
            <a:ext cx="496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Program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Savings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6946" y="855007"/>
            <a:ext cx="4770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Texas </a:t>
            </a:r>
            <a:r>
              <a:rPr lang="en-US" dirty="0" err="1" smtClean="0">
                <a:solidFill>
                  <a:srgbClr val="2D608B"/>
                </a:solidFill>
                <a:latin typeface="Gotham" panose="02000504050000020004" pitchFamily="2" charset="0"/>
              </a:rPr>
              <a:t>WaterWise</a:t>
            </a:r>
            <a:r>
              <a:rPr lang="en-US" dirty="0" smtClean="0">
                <a:solidFill>
                  <a:srgbClr val="2D608B"/>
                </a:solidFill>
                <a:latin typeface="Gotham" panose="02000504050000020004" pitchFamily="2" charset="0"/>
              </a:rPr>
              <a:t> Program: High Plains</a:t>
            </a:r>
            <a:endParaRPr lang="en-US" dirty="0">
              <a:solidFill>
                <a:srgbClr val="2D608B"/>
              </a:solidFill>
              <a:latin typeface="Gotham" panose="02000504050000020004" pitchFamily="2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5" y="1650889"/>
            <a:ext cx="5909049" cy="41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813" y="265188"/>
            <a:ext cx="632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Industry Innovation &amp;</a:t>
            </a:r>
            <a:endParaRPr lang="en-US" sz="44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4489" y="253190"/>
            <a:ext cx="2539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2D608B"/>
                </a:solidFill>
                <a:latin typeface="Gotham" pitchFamily="50" charset="0"/>
              </a:rPr>
              <a:t>Awards</a:t>
            </a:r>
            <a:endParaRPr lang="en-US" sz="4400" b="1" dirty="0">
              <a:solidFill>
                <a:srgbClr val="2D608B"/>
              </a:solidFill>
              <a:latin typeface="Gotham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312" y="4651043"/>
            <a:ext cx="8059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Only CSP &amp; 1 of 12 Honored by (AWE &amp; ACEEE 2013)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Energy Innovator Award for LES (APPA 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Corporate Excellence Award for PPL (NEUAC 2015)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86" y="2226220"/>
            <a:ext cx="1687939" cy="1969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90" y="2287671"/>
            <a:ext cx="1775912" cy="500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83" y="3047017"/>
            <a:ext cx="2281171" cy="393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13" y="3534377"/>
            <a:ext cx="2773110" cy="6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3367"/>
          <a:stretch/>
        </p:blipFill>
        <p:spPr>
          <a:xfrm>
            <a:off x="1811166" y="65606"/>
            <a:ext cx="5359257" cy="58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28" y="461320"/>
            <a:ext cx="8821341" cy="52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57" y="127623"/>
            <a:ext cx="7331284" cy="572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065" y="90617"/>
            <a:ext cx="5360354" cy="57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6" y="166240"/>
            <a:ext cx="9144000" cy="55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P PPT Background-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50497"/>
            <a:ext cx="7886700" cy="285273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tham" panose="02000504050000020004" pitchFamily="2" charset="0"/>
              </a:rPr>
              <a:t>About RAP</a:t>
            </a:r>
            <a:endParaRPr lang="en-US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5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9736" y="132641"/>
            <a:ext cx="3824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D608B"/>
                </a:solidFill>
                <a:latin typeface="Gotham" panose="02000504050000020004" pitchFamily="2" charset="0"/>
              </a:rPr>
              <a:t>About</a:t>
            </a:r>
            <a:r>
              <a:rPr lang="en-US" sz="4400" dirty="0" smtClean="0">
                <a:latin typeface="Gotham" panose="02000504050000020004" pitchFamily="2" charset="0"/>
              </a:rPr>
              <a:t> </a:t>
            </a:r>
            <a:r>
              <a:rPr lang="en-US" sz="4400" b="1" dirty="0">
                <a:solidFill>
                  <a:srgbClr val="2D608B"/>
                </a:solidFill>
                <a:latin typeface="Gotham" panose="02000504050000020004" pitchFamily="2" charset="0"/>
              </a:rPr>
              <a:t>RAP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521" y="3429297"/>
            <a:ext cx="78089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D608B"/>
                </a:solidFill>
                <a:latin typeface="Gotham" panose="02000504050000020004" pitchFamily="2" charset="0"/>
              </a:rPr>
              <a:t>Founded in 1993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D608B"/>
                </a:solidFill>
                <a:latin typeface="Gotham" panose="02000504050000020004" pitchFamily="2" charset="0"/>
              </a:rPr>
              <a:t>K-12 Education, Direct-to-Customer &amp; Small/Medium Business </a:t>
            </a: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Over 4,000 Programs Implemented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Program Size Runs From 9 to 80,000 Participants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300+ Programs &amp; 550,000+ Households Served Annually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80,000 Sq Ft Nevada Program Center</a:t>
            </a: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3" y="1260450"/>
            <a:ext cx="7536125" cy="2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376" y="158372"/>
            <a:ext cx="5983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2D608B"/>
                </a:solidFill>
                <a:latin typeface="Gotham" panose="02000504050000020004" pitchFamily="2" charset="0"/>
              </a:rPr>
              <a:t>National</a:t>
            </a:r>
            <a:r>
              <a:rPr lang="en-US" sz="4400" dirty="0" smtClean="0">
                <a:latin typeface="Gotham" panose="02000504050000020004" pitchFamily="2" charset="0"/>
              </a:rPr>
              <a:t> 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Footprint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3159" y="5506451"/>
            <a:ext cx="429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D608B"/>
                </a:solidFill>
                <a:latin typeface="Gotham" panose="02000504050000020004" pitchFamily="2" charset="0"/>
              </a:rPr>
              <a:t>35 U.S. States &amp; Parts of Canada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0" y="927813"/>
            <a:ext cx="6869972" cy="446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41486"/>
            <a:ext cx="9144000" cy="5886192"/>
          </a:xfrm>
          <a:prstGeom prst="rect">
            <a:avLst/>
          </a:prstGeom>
          <a:solidFill>
            <a:srgbClr val="64AA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/>
              </a:solidFill>
              <a:latin typeface="Gotham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0477" y="2281561"/>
            <a:ext cx="6383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otham" pitchFamily="50" charset="0"/>
              </a:rPr>
              <a:t>Measure-Based </a:t>
            </a:r>
            <a:r>
              <a:rPr lang="en-US" sz="2400" dirty="0" smtClean="0">
                <a:solidFill>
                  <a:schemeClr val="bg1"/>
                </a:solidFill>
                <a:latin typeface="Gotham" pitchFamily="50" charset="0"/>
              </a:rPr>
              <a:t>Education® (</a:t>
            </a:r>
            <a:r>
              <a:rPr lang="en-US" sz="2400" dirty="0">
                <a:solidFill>
                  <a:schemeClr val="bg1"/>
                </a:solidFill>
                <a:latin typeface="Gotham" pitchFamily="50" charset="0"/>
              </a:rPr>
              <a:t>MBE) is a combination of cost-effective measures blended with interactive, efficiency education.  MBE achieves resource savings, customer engagement, and behavioral change.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1952" y="315634"/>
            <a:ext cx="4687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Gotham" panose="02000504050000020004" pitchFamily="2" charset="0"/>
              </a:rPr>
              <a:t>Measure-Based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8934" y="970943"/>
            <a:ext cx="3404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Gotham" pitchFamily="50" charset="0"/>
              </a:rPr>
              <a:t>Education</a:t>
            </a:r>
            <a:r>
              <a:rPr lang="en-US" sz="3200" b="1" dirty="0" smtClean="0">
                <a:solidFill>
                  <a:schemeClr val="bg1"/>
                </a:solidFill>
                <a:latin typeface="Gotham" pitchFamily="50" charset="0"/>
              </a:rPr>
              <a:t>®</a:t>
            </a:r>
            <a:endParaRPr lang="en-US" sz="3200" b="1" dirty="0">
              <a:solidFill>
                <a:schemeClr val="bg1"/>
              </a:solidFill>
              <a:latin typeface="Gotha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4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3469" y="365760"/>
            <a:ext cx="6957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K-12 Education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Program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05" y="1985713"/>
            <a:ext cx="3151008" cy="28871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7821" y="2224585"/>
            <a:ext cx="3459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E47B3F"/>
                </a:solidFill>
                <a:latin typeface="Gotham" pitchFamily="50" charset="0"/>
              </a:rPr>
              <a:t>Program Methodology </a:t>
            </a:r>
            <a:endParaRPr lang="en-US" sz="2000" b="1" dirty="0">
              <a:solidFill>
                <a:srgbClr val="E47B3F"/>
              </a:solidFill>
              <a:latin typeface="Gotha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7821" y="2556166"/>
            <a:ext cx="53514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Interactive </a:t>
            </a:r>
            <a:r>
              <a:rPr lang="en-US" sz="2000" dirty="0">
                <a:solidFill>
                  <a:srgbClr val="2D608B"/>
                </a:solidFill>
                <a:latin typeface="Gotham" panose="02000504050000020004" pitchFamily="2" charset="0"/>
              </a:rPr>
              <a:t>Educational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D608B"/>
                </a:solidFill>
                <a:latin typeface="Gotham" panose="02000504050000020004" pitchFamily="2" charset="0"/>
              </a:rPr>
              <a:t>Take-Home Kits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Designed to Produce Verified Water and Energy Savings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D608B"/>
                </a:solidFill>
                <a:latin typeface="Gotham" panose="02000504050000020004" pitchFamily="2" charset="0"/>
              </a:rPr>
              <a:t>Education Combined with Measures Results in Behavior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8812" y="263201"/>
            <a:ext cx="7266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Curriculum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Development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4" y="1793370"/>
            <a:ext cx="2135062" cy="2052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3656" y="2404870"/>
            <a:ext cx="5504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Utilizes Differentiated 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Includes Regional &amp; Relevant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Meets State (TEK)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Reinforces Measure Installation</a:t>
            </a:r>
          </a:p>
        </p:txBody>
      </p:sp>
    </p:spTree>
    <p:extLst>
      <p:ext uri="{BB962C8B-B14F-4D97-AF65-F5344CB8AC3E}">
        <p14:creationId xmlns:p14="http://schemas.microsoft.com/office/powerpoint/2010/main" val="17190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683" y="406950"/>
            <a:ext cx="7333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2D608B"/>
                </a:solidFill>
                <a:latin typeface="Gotham" panose="02000504050000020004" pitchFamily="2" charset="0"/>
              </a:rPr>
              <a:t>Differentiated </a:t>
            </a:r>
            <a:r>
              <a:rPr lang="en-US" sz="4400" b="1" dirty="0" smtClean="0">
                <a:solidFill>
                  <a:srgbClr val="2D608B"/>
                </a:solidFill>
                <a:latin typeface="Gotham" panose="02000504050000020004" pitchFamily="2" charset="0"/>
              </a:rPr>
              <a:t>Instruction</a:t>
            </a:r>
            <a:endParaRPr lang="en-US" sz="4400" b="1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7820" y="2224585"/>
            <a:ext cx="535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E47B3F"/>
                </a:solidFill>
                <a:latin typeface="Gotham" pitchFamily="50" charset="0"/>
              </a:rPr>
              <a:t>Visual, Auditory &amp; Kinesthetic Learning </a:t>
            </a:r>
            <a:endParaRPr lang="en-US" sz="2000" b="1" dirty="0">
              <a:solidFill>
                <a:srgbClr val="E47B3F"/>
              </a:solidFill>
              <a:latin typeface="Gotha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7821" y="2556166"/>
            <a:ext cx="5351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Reduces Barriers to Learning</a:t>
            </a: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Offers Multiple Options to Demonstrate Knowledge</a:t>
            </a: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Reaches More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608B"/>
                </a:solidFill>
                <a:latin typeface="Gotham" panose="02000504050000020004" pitchFamily="2" charset="0"/>
              </a:rPr>
              <a:t>Encourages Parent Participation</a:t>
            </a: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D608B"/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7" y="2456084"/>
            <a:ext cx="3361472" cy="18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11049</TotalTime>
  <Words>503</Words>
  <Application>Microsoft Office PowerPoint</Application>
  <PresentationFormat>On-screen Show (4:3)</PresentationFormat>
  <Paragraphs>120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Gotham</vt:lpstr>
      <vt:lpstr>Gotham Book</vt:lpstr>
      <vt:lpstr>Office Theme</vt:lpstr>
      <vt:lpstr>PowerPoint Presentation</vt:lpstr>
      <vt:lpstr>PowerPoint Presentation</vt:lpstr>
      <vt:lpstr>About RAP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Nolan</dc:creator>
  <cp:lastModifiedBy>James Ridgway</cp:lastModifiedBy>
  <cp:revision>172</cp:revision>
  <cp:lastPrinted>2016-01-13T19:25:22Z</cp:lastPrinted>
  <dcterms:created xsi:type="dcterms:W3CDTF">2015-10-21T16:32:50Z</dcterms:created>
  <dcterms:modified xsi:type="dcterms:W3CDTF">2016-08-04T14:01:55Z</dcterms:modified>
</cp:coreProperties>
</file>