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50" r:id="rId1"/>
    <p:sldMasterId id="2147483804" r:id="rId2"/>
    <p:sldMasterId id="2147483792" r:id="rId3"/>
  </p:sldMasterIdLst>
  <p:notesMasterIdLst>
    <p:notesMasterId r:id="rId29"/>
  </p:notesMasterIdLst>
  <p:handoutMasterIdLst>
    <p:handoutMasterId r:id="rId30"/>
  </p:handoutMasterIdLst>
  <p:sldIdLst>
    <p:sldId id="681" r:id="rId4"/>
    <p:sldId id="652" r:id="rId5"/>
    <p:sldId id="673" r:id="rId6"/>
    <p:sldId id="683" r:id="rId7"/>
    <p:sldId id="677" r:id="rId8"/>
    <p:sldId id="678" r:id="rId9"/>
    <p:sldId id="682" r:id="rId10"/>
    <p:sldId id="679" r:id="rId11"/>
    <p:sldId id="658" r:id="rId12"/>
    <p:sldId id="656" r:id="rId13"/>
    <p:sldId id="680" r:id="rId14"/>
    <p:sldId id="662" r:id="rId15"/>
    <p:sldId id="684" r:id="rId16"/>
    <p:sldId id="664" r:id="rId17"/>
    <p:sldId id="665" r:id="rId18"/>
    <p:sldId id="666" r:id="rId19"/>
    <p:sldId id="685" r:id="rId20"/>
    <p:sldId id="687" r:id="rId21"/>
    <p:sldId id="686" r:id="rId22"/>
    <p:sldId id="553" r:id="rId23"/>
    <p:sldId id="573" r:id="rId24"/>
    <p:sldId id="555" r:id="rId25"/>
    <p:sldId id="675" r:id="rId26"/>
    <p:sldId id="596" r:id="rId27"/>
    <p:sldId id="670" r:id="rId2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FFFF"/>
    <a:srgbClr val="006600"/>
    <a:srgbClr val="FFFF66"/>
    <a:srgbClr val="F438BE"/>
    <a:srgbClr val="C0C0C0"/>
    <a:srgbClr val="FFFF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50" autoAdjust="0"/>
    <p:restoredTop sz="79174" autoAdjust="0"/>
  </p:normalViewPr>
  <p:slideViewPr>
    <p:cSldViewPr>
      <p:cViewPr>
        <p:scale>
          <a:sx n="50" d="100"/>
          <a:sy n="50" d="100"/>
        </p:scale>
        <p:origin x="1618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0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07"/>
    </p:cViewPr>
  </p:sorterViewPr>
  <p:notesViewPr>
    <p:cSldViewPr>
      <p:cViewPr varScale="1">
        <p:scale>
          <a:sx n="56" d="100"/>
          <a:sy n="56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55" cy="465476"/>
          </a:xfrm>
          <a:prstGeom prst="rect">
            <a:avLst/>
          </a:prstGeom>
        </p:spPr>
        <p:txBody>
          <a:bodyPr vert="horz" lIns="89163" tIns="44582" rIns="89163" bIns="44582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673" y="0"/>
            <a:ext cx="3038155" cy="465476"/>
          </a:xfrm>
          <a:prstGeom prst="rect">
            <a:avLst/>
          </a:prstGeom>
        </p:spPr>
        <p:txBody>
          <a:bodyPr vert="horz" lIns="89163" tIns="44582" rIns="89163" bIns="44582" rtlCol="0"/>
          <a:lstStyle>
            <a:lvl1pPr algn="r">
              <a:defRPr sz="1200"/>
            </a:lvl1pPr>
          </a:lstStyle>
          <a:p>
            <a:pPr>
              <a:defRPr/>
            </a:pPr>
            <a:fld id="{117B6DA3-6E3F-458A-943C-89543C55B91E}" type="datetimeFigureOut">
              <a:rPr lang="en-US"/>
              <a:pPr>
                <a:defRPr/>
              </a:pPr>
              <a:t>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286"/>
            <a:ext cx="3038155" cy="465476"/>
          </a:xfrm>
          <a:prstGeom prst="rect">
            <a:avLst/>
          </a:prstGeom>
        </p:spPr>
        <p:txBody>
          <a:bodyPr vert="horz" lIns="89163" tIns="44582" rIns="89163" bIns="4458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673" y="8829286"/>
            <a:ext cx="3038155" cy="465476"/>
          </a:xfrm>
          <a:prstGeom prst="rect">
            <a:avLst/>
          </a:prstGeom>
        </p:spPr>
        <p:txBody>
          <a:bodyPr vert="horz" lIns="89163" tIns="44582" rIns="89163" bIns="44582" rtlCol="0" anchor="b"/>
          <a:lstStyle>
            <a:lvl1pPr algn="r">
              <a:defRPr sz="1200"/>
            </a:lvl1pPr>
          </a:lstStyle>
          <a:p>
            <a:pPr>
              <a:defRPr/>
            </a:pPr>
            <a:fld id="{CB4D3470-F52F-4B35-8855-24387397B6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95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55" cy="46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3" tIns="45941" rIns="91883" bIns="4594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73" y="0"/>
            <a:ext cx="3038155" cy="46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3" tIns="45941" rIns="91883" bIns="4594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5" y="4415462"/>
            <a:ext cx="5607691" cy="418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3" tIns="45941" rIns="91883" bIns="45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286"/>
            <a:ext cx="3038155" cy="46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3" tIns="45941" rIns="91883" bIns="4594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73" y="8829286"/>
            <a:ext cx="3038155" cy="46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3" tIns="45941" rIns="91883" bIns="4594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911474-7988-48A8-AB48-EA32F7671E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299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587A8-8970-45E8-B384-56A6293DBFA2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0665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That’s a LOT of preserved</a:t>
            </a:r>
            <a:r>
              <a:rPr lang="en-US" baseline="0" dirty="0" smtClean="0"/>
              <a:t> land, especially for a local land trust. To more efficiently protect land, BLC created a focus area in 2016.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76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that you understand how land preservation</a:t>
            </a:r>
            <a:r>
              <a:rPr lang="en-US" baseline="0" dirty="0" smtClean="0"/>
              <a:t> helps communities, and can have landowner benefits – here is where we are working and focusing.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53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are working to identify the types of lands that are important to our mission – and important to the community.  BLC would like your input.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57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96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Preserved</a:t>
            </a:r>
            <a:r>
              <a:rPr lang="en-US" baseline="0" dirty="0" smtClean="0"/>
              <a:t> land can make a valuable contribution to flood control. It makes room for the river.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Harvey we saw both water inundation and sand inundation near the flooded streams.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59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Cleaner surface water means lower cost of treatment</a:t>
            </a:r>
            <a:r>
              <a:rPr lang="en-US" baseline="0" dirty="0" smtClean="0"/>
              <a:t> and better community health </a:t>
            </a:r>
          </a:p>
          <a:p>
            <a:r>
              <a:rPr lang="en-US" baseline="0" dirty="0" smtClean="0"/>
              <a:t>It is also important for recreation &amp; wildlife habitat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07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Everyone needs a place to live.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101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47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Texas A&amp;M Institute of Renewable Natural Resources (IRNR) provides an evaluation</a:t>
            </a:r>
            <a:r>
              <a:rPr lang="en-US" baseline="0" dirty="0" smtClean="0"/>
              <a:t> report for the Texas Ag Land Trust and Texas Land Trust Council.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84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4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4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D6AD4A-8BB7-4DDD-973E-F8D105619EB4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720725"/>
            <a:ext cx="4794250" cy="35972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Illustrates </a:t>
            </a:r>
            <a:r>
              <a:rPr lang="en-US" baseline="0" dirty="0" smtClean="0"/>
              <a:t>our mission. A bit duplicative, but may help to emotionally connect </a:t>
            </a:r>
            <a:r>
              <a:rPr lang="en-US" baseline="0" dirty="0" err="1" smtClean="0"/>
              <a:t>ppl</a:t>
            </a:r>
            <a:r>
              <a:rPr lang="en-US" baseline="0" dirty="0" smtClean="0"/>
              <a:t> to the mission. 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And I specifically didn’t use a house flooded photo, b/c that’s depressing. What's not depressing is a high water mark on preserved land where no person or property was disturbed. 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4435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You may know us from these programs….</a:t>
            </a:r>
          </a:p>
          <a:p>
            <a:r>
              <a:rPr lang="en-US" baseline="0" dirty="0" smtClean="0"/>
              <a:t>These programs connect our community to preserved 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8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Largest Urban Forested trail in the nation, &amp; BLC is the nonprofit</a:t>
            </a:r>
            <a:r>
              <a:rPr lang="en-US" baseline="0" dirty="0" smtClean="0"/>
              <a:t> partner</a:t>
            </a:r>
            <a:endParaRPr lang="en-US" dirty="0" smtClean="0"/>
          </a:p>
          <a:p>
            <a:r>
              <a:rPr lang="en-US" dirty="0" smtClean="0"/>
              <a:t>The purple are BLC preserves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20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048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71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30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Terry Hershey</a:t>
            </a:r>
            <a:r>
              <a:rPr lang="en-US" baseline="0" dirty="0" smtClean="0"/>
              <a:t> organized BPA and was instrumental in our formation as well.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23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079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7AB1B0-E625-4D4D-9188-755B02343900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0638" y="676275"/>
            <a:ext cx="4498975" cy="337502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9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7AB1B0-E625-4D4D-9188-755B02343900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0638" y="676275"/>
            <a:ext cx="4498975" cy="337502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84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D6AD4A-8BB7-4DDD-973E-F8D105619EB4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720725"/>
            <a:ext cx="4794250" cy="35972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38668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7AB1B0-E625-4D4D-9188-755B023439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0638" y="676275"/>
            <a:ext cx="4498975" cy="337502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52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Approximately 71% of our protected</a:t>
            </a:r>
            <a:r>
              <a:rPr lang="en-US" baseline="0" dirty="0" smtClean="0"/>
              <a:t> lands are private (either private landowner </a:t>
            </a:r>
            <a:r>
              <a:rPr lang="en-US" baseline="0" smtClean="0"/>
              <a:t>or mitigation)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11474-7988-48A8-AB48-EA32F7671EE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5EB08-B599-4AA2-A258-F1A4C9D1D9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6896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F7E045-B732-4582-94E6-C4B5C3A66C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57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F7E045-B732-4582-94E6-C4B5C3A66C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83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F7E045-B732-4582-94E6-C4B5C3A66C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2667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F7E045-B732-4582-94E6-C4B5C3A66C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84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F7E045-B732-4582-94E6-C4B5C3A66C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8440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F7E045-B732-4582-94E6-C4B5C3A66C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15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4A0C3-587C-46FC-9200-51F884B67E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61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B6235-7ED1-4BCA-992E-B7FE218C03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945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60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6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856589-6539-4BF4-ADDF-C034EFD7EC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624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18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38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44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93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57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33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77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1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3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5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BBDA7-8F67-473F-BD3A-7951974779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81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4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30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18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6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5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93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52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16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28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5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95B9B-024B-4413-BD39-3ABF80E313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D2CC-EB68-4FFA-8656-D5E851CC93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8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E9B2F-AC98-48F6-B113-D4E733262E7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0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B6AA2F-5770-4AB1-B658-20D27D9780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195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4D84F-7FA7-4334-BDF1-09FCE0F9BD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822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F49DE-0FDF-4EBE-A82A-4345B27F31E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3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4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AF7E045-B732-4582-94E6-C4B5C3A66C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75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0E2E6-B79F-4C7B-922A-EC124D8BBAB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124B-01E8-4F42-99D2-B05DDD2CD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2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442F5-18FE-470F-A2CF-1E291DCAA00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D477-4C92-49FF-BF8F-598319C6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3800"/>
            <a:ext cx="9143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CFF99"/>
                </a:solidFill>
                <a:latin typeface="Baskerville Old Face" panose="02020602080505020303" pitchFamily="18" charset="0"/>
              </a:rPr>
              <a:t>Conserve Texas Land</a:t>
            </a:r>
          </a:p>
          <a:p>
            <a:pPr algn="ctr"/>
            <a:r>
              <a:rPr lang="en-US" sz="2400" b="1" dirty="0" smtClean="0">
                <a:solidFill>
                  <a:srgbClr val="CCFF99"/>
                </a:solidFill>
                <a:latin typeface="Baskerville Old Face" panose="02020602080505020303" pitchFamily="18" charset="0"/>
              </a:rPr>
              <a:t>How land conservation benefits the community</a:t>
            </a:r>
            <a:endParaRPr lang="en-US" sz="2400" b="1" dirty="0">
              <a:solidFill>
                <a:srgbClr val="CCFF99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49" y="5410200"/>
            <a:ext cx="2324100" cy="1049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76200"/>
            <a:ext cx="4988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skerville Old Face" panose="02020602080505020303" pitchFamily="18" charset="0"/>
              </a:rPr>
              <a:t>Gulf Coast Water Efficiency Network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January 24, 2019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Jill Boullion, Executive Director</a:t>
            </a:r>
            <a:endParaRPr lang="en-US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17314" r="3781" b="22079"/>
          <a:stretch/>
        </p:blipFill>
        <p:spPr>
          <a:xfrm>
            <a:off x="355453" y="952500"/>
            <a:ext cx="6172200" cy="5334000"/>
          </a:xfrm>
          <a:effectLst>
            <a:softEdge rad="31750"/>
          </a:effectLst>
        </p:spPr>
      </p:pic>
      <p:sp>
        <p:nvSpPr>
          <p:cNvPr id="5" name="Content Placeholder 7"/>
          <p:cNvSpPr>
            <a:spLocks noGrp="1"/>
          </p:cNvSpPr>
          <p:nvPr>
            <p:ph sz="half" idx="13"/>
          </p:nvPr>
        </p:nvSpPr>
        <p:spPr>
          <a:xfrm>
            <a:off x="6565753" y="2057400"/>
            <a:ext cx="2438399" cy="3886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Noticia Text" panose="02000503060000020004" pitchFamily="2" charset="0"/>
              </a:rPr>
              <a:t>14,000 Acres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Noticia Text" panose="02000503060000020004" pitchFamily="2" charset="0"/>
              </a:rPr>
              <a:t>61 Conservation Easements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Noticia Text" panose="02000503060000020004" pitchFamily="2" charset="0"/>
              </a:rPr>
              <a:t>1 Owned Property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Noticia Text" panose="02000503060000020004" pitchFamily="2" charset="0"/>
              </a:rPr>
              <a:t>Varies from 5 to 2,000 acres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Noticia Text" panose="02000503060000020004" pitchFamily="2" charset="0"/>
              </a:rPr>
              <a:t>Coastal flats to wooded riparian habitat</a:t>
            </a:r>
          </a:p>
          <a:p>
            <a:endParaRPr lang="en-US" dirty="0" smtClean="0">
              <a:latin typeface="Noticia Text" panose="02000503060000020004" pitchFamily="2" charset="0"/>
            </a:endParaRPr>
          </a:p>
          <a:p>
            <a:endParaRPr lang="en-US" dirty="0">
              <a:latin typeface="Noticia Text" panose="02000503060000020004" pitchFamily="2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6200"/>
            <a:ext cx="728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askerville Old Face" panose="02020602080505020303" pitchFamily="18" charset="0"/>
              </a:rPr>
              <a:t>Land Protection Program</a:t>
            </a:r>
            <a:endParaRPr lang="en-US" sz="40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8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</p:pic>
      <p:sp>
        <p:nvSpPr>
          <p:cNvPr id="9" name="TextBox 8"/>
          <p:cNvSpPr txBox="1"/>
          <p:nvPr/>
        </p:nvSpPr>
        <p:spPr>
          <a:xfrm>
            <a:off x="-5443" y="5443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askerville Old Face" panose="02020602080505020303" pitchFamily="18" charset="0"/>
              </a:rPr>
              <a:t>Where we work</a:t>
            </a:r>
            <a:endParaRPr lang="en-US" sz="4800" dirty="0">
              <a:latin typeface="Baskerville Old Face" panose="020206020805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9" y="930729"/>
            <a:ext cx="72675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525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Strategic Conservation Plan</a:t>
            </a:r>
            <a:endParaRPr lang="en-US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4"/>
          <a:stretch/>
        </p:blipFill>
        <p:spPr>
          <a:xfrm>
            <a:off x="685800" y="1295400"/>
            <a:ext cx="4343401" cy="4398169"/>
          </a:xfrm>
          <a:effectLst>
            <a:softEdge rad="31750"/>
          </a:effectLst>
        </p:spPr>
      </p:pic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257800" y="1289957"/>
            <a:ext cx="3733800" cy="410408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Noticia Text" panose="02000503060000020004" pitchFamily="2" charset="0"/>
              </a:rPr>
              <a:t>With BLC’s mission as a guide: </a:t>
            </a:r>
          </a:p>
          <a:p>
            <a:pPr lvl="1"/>
            <a:r>
              <a:rPr lang="en-US" sz="2400" dirty="0" smtClean="0">
                <a:latin typeface="Noticia Text" panose="02000503060000020004" pitchFamily="2" charset="0"/>
              </a:rPr>
              <a:t>Identify important areas for BLC to protect </a:t>
            </a:r>
          </a:p>
          <a:p>
            <a:pPr lvl="1"/>
            <a:r>
              <a:rPr lang="en-US" sz="2400" dirty="0" smtClean="0">
                <a:latin typeface="Noticia Text" panose="02000503060000020004" pitchFamily="2" charset="0"/>
              </a:rPr>
              <a:t>Create a plan toward their preservation</a:t>
            </a:r>
          </a:p>
          <a:p>
            <a:r>
              <a:rPr lang="en-US" sz="2600" dirty="0" smtClean="0">
                <a:latin typeface="Noticia Text" panose="02000503060000020004" pitchFamily="2" charset="0"/>
              </a:rPr>
              <a:t>Community Input</a:t>
            </a:r>
            <a:endParaRPr lang="en-US" sz="2600" dirty="0">
              <a:latin typeface="Noticia Text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34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830008" cy="68580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581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5443" y="0"/>
            <a:ext cx="7015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Statewide Flood Protection</a:t>
            </a:r>
            <a:endParaRPr lang="en-US" sz="4800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r="13974"/>
          <a:stretch/>
        </p:blipFill>
        <p:spPr>
          <a:xfrm>
            <a:off x="4038600" y="1182216"/>
            <a:ext cx="5028256" cy="2748782"/>
          </a:xfrm>
          <a:effectLst>
            <a:softEdge rad="3175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513594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askerville Old Face" panose="02020602080505020303" pitchFamily="18" charset="0"/>
              </a:rPr>
              <a:t>Land conservation in floodways, floodplains and flood recharge areas has been shown to be a cost-effective solution for flood </a:t>
            </a:r>
            <a:r>
              <a:rPr lang="en-US" sz="3200" dirty="0" smtClean="0">
                <a:latin typeface="Baskerville Old Face" panose="02020602080505020303" pitchFamily="18" charset="0"/>
              </a:rPr>
              <a:t>damage.</a:t>
            </a:r>
            <a:endParaRPr lang="en-US" sz="3200" dirty="0">
              <a:latin typeface="Baskerville Old Face" panose="020206020805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752600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Baskerville Old Face" panose="02020602080505020303" pitchFamily="18" charset="0"/>
              </a:rPr>
              <a:t>$484m </a:t>
            </a:r>
            <a:r>
              <a:rPr lang="en-US" sz="2000" dirty="0" smtClean="0">
                <a:latin typeface="Baskerville Old Face" panose="02020602080505020303" pitchFamily="18" charset="0"/>
              </a:rPr>
              <a:t>per year in construction replacement </a:t>
            </a:r>
            <a:br>
              <a:rPr lang="en-US" sz="2000" dirty="0" smtClean="0">
                <a:latin typeface="Baskerville Old Face" panose="02020602080505020303" pitchFamily="18" charset="0"/>
              </a:rPr>
            </a:br>
            <a:r>
              <a:rPr lang="en-US" sz="2000" dirty="0" smtClean="0">
                <a:latin typeface="Baskerville Old Face" panose="02020602080505020303" pitchFamily="18" charset="0"/>
              </a:rPr>
              <a:t>costs saved</a:t>
            </a:r>
            <a:endParaRPr lang="en-US" sz="20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9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41" y="1066801"/>
            <a:ext cx="4571999" cy="3429000"/>
          </a:xfrm>
          <a:effectLst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278420" y="0"/>
            <a:ext cx="868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Statewide Water Services</a:t>
            </a:r>
            <a:endParaRPr lang="en-US" sz="4800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421" y="5257800"/>
            <a:ext cx="8345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askerville Old Face" panose="02020602080505020303" pitchFamily="18" charset="0"/>
              </a:rPr>
              <a:t>By conserving open lands in perpetuity, land trusts reduce costs associated with capturing, cleaning, and storing water resources.</a:t>
            </a:r>
            <a:endParaRPr lang="en-US" sz="3200" dirty="0">
              <a:latin typeface="Baskerville Old Face" panose="020206020805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421" y="1676400"/>
            <a:ext cx="3683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Baskerville Old Face" panose="02020602080505020303" pitchFamily="18" charset="0"/>
              </a:rPr>
              <a:t>$11.5m </a:t>
            </a:r>
            <a:r>
              <a:rPr lang="en-US" sz="2000" dirty="0" smtClean="0">
                <a:latin typeface="Baskerville Old Face" panose="02020602080505020303" pitchFamily="18" charset="0"/>
              </a:rPr>
              <a:t>per year in projected water filtration and cleaning costs saved</a:t>
            </a:r>
            <a:endParaRPr lang="en-US" sz="2000" dirty="0">
              <a:latin typeface="Baskerville Old Face" panose="020206020805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420" y="3500228"/>
            <a:ext cx="3697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Baskerville Old Face" panose="02020602080505020303" pitchFamily="18" charset="0"/>
              </a:rPr>
              <a:t>$52.6m </a:t>
            </a:r>
            <a:r>
              <a:rPr lang="en-US" sz="2000" dirty="0" smtClean="0">
                <a:latin typeface="Baskerville Old Face" panose="02020602080505020303" pitchFamily="18" charset="0"/>
              </a:rPr>
              <a:t>per year in usable water provided</a:t>
            </a:r>
            <a:endParaRPr lang="en-US" sz="20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732" y="0"/>
            <a:ext cx="8435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Statewide Economic Benefits</a:t>
            </a:r>
            <a:endParaRPr lang="en-US" sz="4800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12" y="990600"/>
            <a:ext cx="5474487" cy="369783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xtBox 9"/>
          <p:cNvSpPr txBox="1"/>
          <p:nvPr/>
        </p:nvSpPr>
        <p:spPr>
          <a:xfrm>
            <a:off x="381000" y="5628382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askerville Old Face" panose="02020602080505020303" pitchFamily="18" charset="0"/>
              </a:rPr>
              <a:t>Land trusts allow land owners to continue productively working the land while protecting it.</a:t>
            </a:r>
            <a:endParaRPr lang="en-US" sz="3200" dirty="0">
              <a:latin typeface="Baskerville Old Face" panose="020206020805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15240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askerville Old Face" panose="02020602080505020303" pitchFamily="18" charset="0"/>
              </a:rPr>
              <a:t>$150m </a:t>
            </a:r>
            <a:r>
              <a:rPr lang="en-US" sz="2000" dirty="0" smtClean="0">
                <a:latin typeface="Baskerville Old Face" panose="02020602080505020303" pitchFamily="18" charset="0"/>
              </a:rPr>
              <a:t>per year in ag production</a:t>
            </a:r>
            <a:endParaRPr lang="en-US" sz="2000" dirty="0">
              <a:latin typeface="Baskerville Old Face" panose="020206020805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1" y="32766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askerville Old Face" panose="02020602080505020303" pitchFamily="18" charset="0"/>
              </a:rPr>
              <a:t>$11m </a:t>
            </a:r>
            <a:r>
              <a:rPr lang="en-US" sz="2000" dirty="0" smtClean="0">
                <a:latin typeface="Baskerville Old Face" panose="02020602080505020303" pitchFamily="18" charset="0"/>
              </a:rPr>
              <a:t>per year in hunting and wildlife leases</a:t>
            </a:r>
            <a:endParaRPr lang="en-US" sz="20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5829300"/>
            <a:ext cx="7467600" cy="9525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Funding for Conservation</a:t>
            </a:r>
            <a:endParaRPr lang="en-US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33400" y="952500"/>
            <a:ext cx="8458200" cy="444154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Texas Farm &amp; Ranch Lands Conservation Program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$2m each biennium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Use to match federal Farm Bill funds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Farm Bill Agriculture Conservation Easement Program (ACEP) $450m/year. Funds wetland preservation and farmland protection.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Clean Water State Revolving Funds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Land Water Conservation Fund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Restore America’s Wildlife Act</a:t>
            </a:r>
            <a:endParaRPr lang="en-US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5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5829300"/>
            <a:ext cx="7467600" cy="9525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More about </a:t>
            </a:r>
            <a:r>
              <a:rPr lang="en-US" dirty="0" err="1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Tfrlcp</a:t>
            </a:r>
            <a:endParaRPr lang="en-US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33400" y="685800"/>
            <a:ext cx="8458200" cy="470824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Current funded projects protect:</a:t>
            </a:r>
            <a:endParaRPr lang="en-US" sz="2800" dirty="0" smtClean="0">
              <a:latin typeface="Baskerville Old Face" panose="02020602080505020303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8,200 acre feet of water</a:t>
            </a:r>
            <a:endParaRPr lang="en-US" sz="2800" dirty="0" smtClean="0">
              <a:latin typeface="Baskerville Old Face" panose="02020602080505020303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Water replacement Cost Value of $11.6m</a:t>
            </a:r>
            <a:endParaRPr lang="en-US" sz="2800" dirty="0" smtClean="0">
              <a:latin typeface="Baskerville Old Face" panose="020206020805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Survey data shows 34% of landowners have a strong willingness to participate in state-funded land conservation programs</a:t>
            </a:r>
            <a:endParaRPr lang="en-US" sz="2800" dirty="0" smtClean="0">
              <a:latin typeface="Baskerville Old Face" panose="020206020805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TFRLCP funds were leveraged 7:1</a:t>
            </a:r>
            <a:endParaRPr lang="en-US" sz="2800" dirty="0" smtClean="0">
              <a:latin typeface="Baskerville Old Face" panose="020206020805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askerville Old Face" panose="02020602080505020303" pitchFamily="18" charset="0"/>
              </a:rPr>
              <a:t>2016: 15 project applications with 7 funded</a:t>
            </a:r>
            <a:endParaRPr lang="en-US" sz="28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5829300"/>
            <a:ext cx="7467600" cy="9525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Funding for Conservation</a:t>
            </a:r>
            <a:endParaRPr lang="en-US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808305" cy="5154165"/>
          </a:xfr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675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72635"/>
            <a:ext cx="3886200" cy="45556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Noticia Text" panose="02000503060000020004" pitchFamily="2" charset="0"/>
              </a:rPr>
              <a:t>We preserve land along streams for flood control, clean water, and wildlife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Noticia Text" panose="02000503060000020004" pitchFamily="2" charset="0"/>
            </a:endParaRP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34" y="972635"/>
            <a:ext cx="3773447" cy="503126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304800" y="5968425"/>
            <a:ext cx="2292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askerville Old Face" panose="02020602080505020303" pitchFamily="18" charset="0"/>
              </a:rPr>
              <a:t>MISSION</a:t>
            </a:r>
            <a:endParaRPr lang="en-US" sz="32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Meeting Community Challenges</a:t>
            </a:r>
            <a:endParaRPr lang="en-US" sz="3200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943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askerville Old Face" panose="02020602080505020303" pitchFamily="18" charset="0"/>
              </a:rPr>
              <a:t>The benefits of land &amp; water</a:t>
            </a:r>
            <a:endParaRPr lang="en-US" sz="3600" dirty="0">
              <a:latin typeface="Baskerville Old Face" panose="020206020805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7" r="47918" b="6018"/>
          <a:stretch/>
        </p:blipFill>
        <p:spPr>
          <a:xfrm>
            <a:off x="457200" y="1219200"/>
            <a:ext cx="2133599" cy="42672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71030"/>
            <a:ext cx="2606175" cy="387727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6683" y="1884780"/>
            <a:ext cx="4116137" cy="308710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48139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9"/>
          <a:stretch/>
        </p:blipFill>
        <p:spPr>
          <a:xfrm>
            <a:off x="0" y="0"/>
            <a:ext cx="55625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5578928" y="16329"/>
            <a:ext cx="3581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Community Connections</a:t>
            </a:r>
            <a:endParaRPr lang="en-US" sz="4000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5867400" y="1524000"/>
            <a:ext cx="2590800" cy="49911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skerville Old Face" panose="02020602080505020303" pitchFamily="18" charset="0"/>
              </a:rPr>
              <a:t>Spring Creek Greenway</a:t>
            </a:r>
          </a:p>
          <a:p>
            <a:pPr fontAlgn="auto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skerville Old Face" panose="02020602080505020303" pitchFamily="18" charset="0"/>
              </a:rPr>
              <a:t>Spring Creek Nature Trail</a:t>
            </a:r>
          </a:p>
          <a:p>
            <a:pPr fontAlgn="auto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skerville Old Face" panose="02020602080505020303" pitchFamily="18" charset="0"/>
              </a:rPr>
              <a:t>Spring Creek Greenway Ambassadors</a:t>
            </a:r>
          </a:p>
          <a:p>
            <a:pPr fontAlgn="auto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skerville Old Face" panose="02020602080505020303" pitchFamily="18" charset="0"/>
              </a:rPr>
              <a:t>No Child Left Inside</a:t>
            </a:r>
          </a:p>
          <a:p>
            <a:pPr fontAlgn="auto"/>
            <a:endParaRPr lang="en-US" dirty="0" smtClean="0">
              <a:latin typeface="Noticia Text" panose="02000503060000020004" pitchFamily="2" charset="0"/>
            </a:endParaRPr>
          </a:p>
          <a:p>
            <a:pPr fontAlgn="auto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4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01012" cy="99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Baskerville Old Face" panose="02020602080505020303" pitchFamily="18" charset="0"/>
                <a:ea typeface="Chelsea Market" panose="02000000000000000000" pitchFamily="2" charset="0"/>
                <a:cs typeface="Arial" panose="020B0604020202020204" pitchFamily="34" charset="0"/>
              </a:rPr>
              <a:t>Spring Creek Greenway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0200" y="6424613"/>
            <a:ext cx="4191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©Matt Buckingham 2011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5" t="32" r="1339"/>
          <a:stretch/>
        </p:blipFill>
        <p:spPr>
          <a:xfrm>
            <a:off x="381000" y="990599"/>
            <a:ext cx="8477957" cy="57226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3124200"/>
            <a:ext cx="1752600" cy="289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391886" y="3342215"/>
            <a:ext cx="1741714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Noticia Text" panose="02000503060000020004" pitchFamily="2" charset="0"/>
                <a:cs typeface="Arial" panose="020B0604020202020204" pitchFamily="34" charset="0"/>
              </a:rPr>
              <a:t>Will be ~40 miles long! </a:t>
            </a:r>
          </a:p>
          <a:p>
            <a:pPr algn="ctr"/>
            <a:endParaRPr lang="en-US" sz="2000" dirty="0">
              <a:latin typeface="Noticia Text" panose="02000503060000020004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Noticia Text" panose="02000503060000020004" pitchFamily="2" charset="0"/>
                <a:cs typeface="Arial" panose="020B0604020202020204" pitchFamily="34" charset="0"/>
              </a:rPr>
              <a:t>Both Harris &amp; Montgomery Counties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 smtClean="0">
              <a:latin typeface="Noticia Text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08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" y="224790"/>
            <a:ext cx="8450580" cy="640842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1172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219200"/>
            <a:ext cx="4038600" cy="464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FFFF"/>
                </a:solidFill>
                <a:latin typeface="Baskerville Old Face" panose="02020602080505020303" pitchFamily="18" charset="0"/>
              </a:rPr>
              <a:t>Free Adult Environmental Education</a:t>
            </a:r>
          </a:p>
          <a:p>
            <a:pPr lvl="1" fontAlgn="auto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FFFF"/>
                </a:solidFill>
                <a:latin typeface="Baskerville Old Face" panose="02020602080505020303" pitchFamily="18" charset="0"/>
              </a:rPr>
              <a:t>Learn about our local ecosystem</a:t>
            </a:r>
          </a:p>
          <a:p>
            <a:pPr lvl="1" fontAlgn="auto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FFFF"/>
                </a:solidFill>
                <a:latin typeface="Baskerville Old Face" panose="02020602080505020303" pitchFamily="18" charset="0"/>
              </a:rPr>
              <a:t>Introduction to the SCGW</a:t>
            </a:r>
          </a:p>
          <a:p>
            <a:pPr lvl="1" fontAlgn="auto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FFFF"/>
                </a:solidFill>
                <a:latin typeface="Baskerville Old Face" panose="02020602080505020303" pitchFamily="18" charset="0"/>
              </a:rPr>
              <a:t>Opportunities to volunteer and become involved </a:t>
            </a:r>
          </a:p>
          <a:p>
            <a:pPr lvl="2" fontAlgn="auto"/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85800"/>
            <a:ext cx="4648200" cy="6024006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Baskerville Old Face" panose="02020602080505020303" pitchFamily="18" charset="0"/>
                <a:ea typeface="Chelsea Market" panose="02000000000000000000" pitchFamily="2" charset="0"/>
                <a:cs typeface="Arial" panose="020B0604020202020204" pitchFamily="34" charset="0"/>
              </a:rPr>
              <a:t>Spring Creek Greenway Ambassador</a:t>
            </a:r>
          </a:p>
        </p:txBody>
      </p:sp>
    </p:spTree>
    <p:extLst>
      <p:ext uri="{BB962C8B-B14F-4D97-AF65-F5344CB8AC3E}">
        <p14:creationId xmlns:p14="http://schemas.microsoft.com/office/powerpoint/2010/main" val="88538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r="43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42734"/>
            <a:ext cx="2669734" cy="5083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2761" y="457200"/>
            <a:ext cx="2534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Follow us 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66" y="510827"/>
            <a:ext cx="440989" cy="4547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52750" y="1143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Baskerville Old Face" panose="02020602080505020303" pitchFamily="18" charset="0"/>
              </a:rPr>
              <a:t>www.bayoulandconservancy.org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5257800"/>
            <a:ext cx="2819400" cy="1273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6172200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Photo by Jim Olive</a:t>
            </a:r>
            <a:endParaRPr lang="en-US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35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33" y="5738408"/>
            <a:ext cx="7781167" cy="96719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History</a:t>
            </a:r>
            <a:endParaRPr lang="en-US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357" y="1312547"/>
            <a:ext cx="3886200" cy="400430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Noticia Text" panose="02000503060000020004" pitchFamily="2" charset="0"/>
              </a:rPr>
              <a:t>Formed in 1996 </a:t>
            </a: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Noticia Text" panose="02000503060000020004" pitchFamily="2" charset="0"/>
              </a:rPr>
              <a:t>Land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Noticia Text" panose="02000503060000020004" pitchFamily="2" charset="0"/>
              </a:rPr>
              <a:t>conservation committee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Noticia Text" panose="02000503060000020004" pitchFamily="2" charset="0"/>
              </a:rPr>
              <a:t>of Bayou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Noticia Text" panose="02000503060000020004" pitchFamily="2" charset="0"/>
              </a:rPr>
              <a:t>Preservation Assoc. </a:t>
            </a:r>
            <a:endParaRPr lang="en-US" sz="2800" dirty="0" smtClean="0">
              <a:solidFill>
                <a:schemeClr val="bg2">
                  <a:lumMod val="50000"/>
                </a:schemeClr>
              </a:solidFill>
              <a:latin typeface="Noticia Text" panose="02000503060000020004" pitchFamily="2" charset="0"/>
            </a:endParaRP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Noticia Text" panose="02000503060000020004" pitchFamily="2" charset="0"/>
              </a:rPr>
              <a:t>First conservation easement in 1996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Noticia Text" panose="0200050306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3" y="1828800"/>
            <a:ext cx="4455524" cy="29718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568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096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595860"/>
            <a:ext cx="2231898" cy="85521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521222"/>
            <a:ext cx="970350" cy="86253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8" y="5630091"/>
            <a:ext cx="3931812" cy="820982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7" name="TextBox 6"/>
          <p:cNvSpPr txBox="1"/>
          <p:nvPr/>
        </p:nvSpPr>
        <p:spPr>
          <a:xfrm>
            <a:off x="0" y="990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askerville Old Face" panose="02020602080505020303" pitchFamily="18" charset="0"/>
              </a:rPr>
              <a:t>A trusted community partner</a:t>
            </a:r>
            <a:endParaRPr lang="en-US" sz="40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76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arm8.staticflickr.com/7239/7161379902_9dbfc9c4d4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20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371600" y="1270915"/>
            <a:ext cx="6229350" cy="484740"/>
          </a:xfrm>
          <a:prstGeom prst="rect">
            <a:avLst/>
          </a:prstGeom>
          <a:solidFill>
            <a:schemeClr val="bg1">
              <a:alpha val="52156"/>
            </a:schemeClr>
          </a:solidFill>
          <a:ln w="9525">
            <a:noFill/>
            <a:miter lim="800000"/>
            <a:headEnd/>
            <a:tailEnd/>
          </a:ln>
        </p:spPr>
        <p:txBody>
          <a:bodyPr lIns="68572" tIns="34286" rIns="68572" bIns="34286" anchor="ctr">
            <a:spAutoFit/>
          </a:bodyPr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Baskerville Old Face" panose="02020602080505020303" pitchFamily="18" charset="0"/>
              </a:rPr>
              <a:t>What is a Conservation Easement?</a:t>
            </a:r>
            <a:endParaRPr lang="en-US" b="1" i="1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371600" y="1943100"/>
            <a:ext cx="6457950" cy="4532002"/>
          </a:xfrm>
          <a:prstGeom prst="rect">
            <a:avLst/>
          </a:prstGeom>
          <a:solidFill>
            <a:schemeClr val="bg1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 lIns="68572" tIns="34286" rIns="68572" bIns="34286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white"/>
                </a:solidFill>
                <a:latin typeface="Baskerville Old Face" panose="02020602080505020303" pitchFamily="18" charset="0"/>
              </a:rPr>
              <a:t>Voluntary legal agreement between a landowner and conservation organization that places restrictions on specified future uses.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white"/>
                </a:solidFill>
                <a:latin typeface="Baskerville Old Face" panose="02020602080505020303" pitchFamily="18" charset="0"/>
              </a:rPr>
              <a:t>Land ownership carries with it a bundle of rights—the right to occupy, lease, sell, or develop.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white"/>
                </a:solidFill>
                <a:latin typeface="Baskerville Old Face" panose="02020602080505020303" pitchFamily="18" charset="0"/>
              </a:rPr>
              <a:t>A landowner can give up one or more of those rights for a purpose such as conservation while retaining ownership of the remainder of the rights.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white"/>
                </a:solidFill>
                <a:latin typeface="Baskerville Old Face" panose="02020602080505020303" pitchFamily="18" charset="0"/>
              </a:rPr>
              <a:t>Land Trust holds the defined RIGHTS, often termed DEVELOPMENT RIGHTS</a:t>
            </a:r>
          </a:p>
          <a:p>
            <a:pPr marL="255985" indent="-255985"/>
            <a:endParaRPr lang="en-US" sz="1500" dirty="0">
              <a:solidFill>
                <a:prstClr val="white"/>
              </a:solidFill>
            </a:endParaRPr>
          </a:p>
          <a:p>
            <a:endParaRPr lang="en-US" sz="1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arm8.staticflickr.com/7239/7161379902_9dbfc9c4d4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198" y="2480"/>
            <a:ext cx="9167198" cy="685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371600" y="1263221"/>
            <a:ext cx="6229350" cy="500129"/>
          </a:xfrm>
          <a:prstGeom prst="rect">
            <a:avLst/>
          </a:prstGeom>
          <a:solidFill>
            <a:schemeClr val="bg1">
              <a:alpha val="52156"/>
            </a:schemeClr>
          </a:solidFill>
          <a:ln w="9525">
            <a:noFill/>
            <a:miter lim="800000"/>
            <a:headEnd/>
            <a:tailEnd/>
          </a:ln>
        </p:spPr>
        <p:txBody>
          <a:bodyPr lIns="68572" tIns="34286" rIns="68572" bIns="34286" anchor="ctr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Baskerville Old Face" panose="02020602080505020303" pitchFamily="18" charset="0"/>
              </a:rPr>
              <a:t>What is a Conservation Easement?</a:t>
            </a:r>
            <a:endParaRPr lang="en-US" sz="2800" b="1" i="1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371600" y="1943100"/>
            <a:ext cx="6457950" cy="3624061"/>
          </a:xfrm>
          <a:prstGeom prst="rect">
            <a:avLst/>
          </a:prstGeom>
          <a:solidFill>
            <a:schemeClr val="bg1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 lIns="68572" tIns="34286" rIns="68572" bIns="34286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A conservation easement must achieve at least one of the following conservation purposes</a:t>
            </a:r>
          </a:p>
          <a:p>
            <a:pPr lvl="1" indent="0"/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	</a:t>
            </a:r>
          </a:p>
          <a:p>
            <a:pPr marL="598885" lvl="1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Public recreation or education</a:t>
            </a:r>
          </a:p>
          <a:p>
            <a:pPr marL="598885" lvl="1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Protects natural habitat</a:t>
            </a:r>
          </a:p>
          <a:p>
            <a:pPr marL="598885" lvl="1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Scenic enjoyment</a:t>
            </a:r>
          </a:p>
          <a:p>
            <a:pPr marL="598885" lvl="1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Historically important land</a:t>
            </a:r>
          </a:p>
          <a:p>
            <a:pPr lvl="2" indent="0"/>
            <a:endParaRPr lang="en-US" sz="2400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Must be made in perpetuity</a:t>
            </a:r>
          </a:p>
          <a:p>
            <a:pPr lvl="2" indent="0"/>
            <a:endParaRPr lang="en-US" sz="1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oney on 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66" y="1447800"/>
            <a:ext cx="2906859" cy="352680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33400" y="830997"/>
            <a:ext cx="5012955" cy="510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2" tIns="34286" rIns="68572" bIns="34286">
            <a:spAutoFit/>
          </a:bodyPr>
          <a:lstStyle/>
          <a:p>
            <a:pPr marL="255985" indent="-255985"/>
            <a:endParaRPr lang="en-US" sz="2400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Reduced property taxes because of the lower value of land</a:t>
            </a:r>
          </a:p>
          <a:p>
            <a:pPr marL="257175" indent="-257175">
              <a:buFontTx/>
              <a:buChar char="-"/>
            </a:pPr>
            <a:endParaRPr lang="en-US" sz="2400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A </a:t>
            </a:r>
            <a:r>
              <a:rPr lang="en-US" sz="2400" dirty="0" smtClean="0">
                <a:solidFill>
                  <a:prstClr val="white"/>
                </a:solidFill>
                <a:latin typeface="Baskerville Old Face" panose="02020602080505020303" pitchFamily="18" charset="0"/>
              </a:rPr>
              <a:t>charitable </a:t>
            </a:r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donation </a:t>
            </a:r>
            <a:r>
              <a:rPr lang="en-US" sz="2400" dirty="0" smtClean="0">
                <a:solidFill>
                  <a:prstClr val="white"/>
                </a:solidFill>
                <a:latin typeface="Baskerville Old Face" panose="02020602080505020303" pitchFamily="18" charset="0"/>
              </a:rPr>
              <a:t>equal to what they donated</a:t>
            </a:r>
            <a:endParaRPr lang="en-US" sz="2400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Deducted from their taxes up to 50% of their income in the year of the gift for up to 16 years.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white"/>
                </a:solidFill>
                <a:latin typeface="Baskerville Old Face" panose="02020602080505020303" pitchFamily="18" charset="0"/>
              </a:rPr>
              <a:t>Farmers and Ranchers deduct up to 100% of their income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25" y="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askerville Old Face" panose="02020602080505020303" pitchFamily="18" charset="0"/>
              </a:rPr>
              <a:t>Benefits to Landowners</a:t>
            </a:r>
            <a:endParaRPr lang="en-US" sz="4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6554867" cy="952500"/>
          </a:xfrm>
        </p:spPr>
        <p:txBody>
          <a:bodyPr/>
          <a:lstStyle/>
          <a:p>
            <a:r>
              <a:rPr lang="en-US" dirty="0" smtClean="0">
                <a:latin typeface="Baskerville Old Face" panose="02020602080505020303" pitchFamily="18" charset="0"/>
              </a:rPr>
              <a:t>Landowner Partners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b="15722"/>
          <a:stretch/>
        </p:blipFill>
        <p:spPr>
          <a:xfrm>
            <a:off x="3185629" y="3439129"/>
            <a:ext cx="2971800" cy="22328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2" y="1219199"/>
            <a:ext cx="2929587" cy="195323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015" y="2936306"/>
            <a:ext cx="2971800" cy="18179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800" cap="none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Developers and Local Governments that want to preserve their greenspaces</a:t>
            </a:r>
            <a:endParaRPr lang="en-US" sz="1800" cap="none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85629" y="5480958"/>
            <a:ext cx="2767693" cy="13879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800" cap="none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Private landowners that want to preserve their legacy</a:t>
            </a:r>
            <a:endParaRPr lang="en-US" sz="1800" cap="none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07029"/>
            <a:ext cx="2902145" cy="192540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87025" y="2952635"/>
            <a:ext cx="2767693" cy="13879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800" cap="none" dirty="0" smtClean="0">
                <a:latin typeface="Baskerville Old Face" panose="02020602080505020303" pitchFamily="18" charset="0"/>
                <a:ea typeface="Chelsea Market" panose="02000000000000000000" pitchFamily="2" charset="0"/>
              </a:rPr>
              <a:t>Wetlands preservation and restoration</a:t>
            </a:r>
            <a:endParaRPr lang="en-US" sz="1800" cap="none" dirty="0">
              <a:latin typeface="Baskerville Old Face" panose="02020602080505020303" pitchFamily="18" charset="0"/>
              <a:ea typeface="Chelsea 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5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37849</TotalTime>
  <Words>893</Words>
  <Application>Microsoft Office PowerPoint</Application>
  <PresentationFormat>On-screen Show (4:3)</PresentationFormat>
  <Paragraphs>146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Baskerville Old Face</vt:lpstr>
      <vt:lpstr>Calibri</vt:lpstr>
      <vt:lpstr>Calibri Light</vt:lpstr>
      <vt:lpstr>Century Gothic</vt:lpstr>
      <vt:lpstr>Chelsea Market</vt:lpstr>
      <vt:lpstr>Noticia Text</vt:lpstr>
      <vt:lpstr>Trajan Pro</vt:lpstr>
      <vt:lpstr>Wingdings</vt:lpstr>
      <vt:lpstr>Wingdings 3</vt:lpstr>
      <vt:lpstr>Slice</vt:lpstr>
      <vt:lpstr>1_Custom Design</vt:lpstr>
      <vt:lpstr>Custom Design</vt:lpstr>
      <vt:lpstr>PowerPoint Presentation</vt:lpstr>
      <vt:lpstr>PowerPoint Presentation</vt:lpstr>
      <vt:lpstr>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Landowner Partners</vt:lpstr>
      <vt:lpstr>PowerPoint Presentation</vt:lpstr>
      <vt:lpstr>PowerPoint Presentation</vt:lpstr>
      <vt:lpstr>Strategic Conservation Plan</vt:lpstr>
      <vt:lpstr>PowerPoint Presentation</vt:lpstr>
      <vt:lpstr>PowerPoint Presentation</vt:lpstr>
      <vt:lpstr>PowerPoint Presentation</vt:lpstr>
      <vt:lpstr>PowerPoint Presentation</vt:lpstr>
      <vt:lpstr>Funding for Conservation</vt:lpstr>
      <vt:lpstr>More about Tfrlcp</vt:lpstr>
      <vt:lpstr>Funding for Conservation</vt:lpstr>
      <vt:lpstr>PowerPoint Presentation</vt:lpstr>
      <vt:lpstr>PowerPoint Presentation</vt:lpstr>
      <vt:lpstr>Spring Creek Greenway</vt:lpstr>
      <vt:lpstr>PowerPoint Presentation</vt:lpstr>
      <vt:lpstr>Spring Creek Greenway Ambassador</vt:lpstr>
      <vt:lpstr>PowerPoint Presentation</vt:lpstr>
    </vt:vector>
  </TitlesOfParts>
  <Company>Bryan E. Carlile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LLT Mitigation Presentation</dc:title>
  <dc:subject>Mitigation</dc:subject>
  <dc:creator>Bryan Carlile</dc:creator>
  <cp:keywords>Duplication Strictley Prohibited</cp:keywords>
  <dc:description>Copyright 2005 Beck Geodetix/Legacy Land Trust</dc:description>
  <cp:lastModifiedBy>boardchair@bayouland.org</cp:lastModifiedBy>
  <cp:revision>554</cp:revision>
  <cp:lastPrinted>2017-03-07T14:07:56Z</cp:lastPrinted>
  <dcterms:created xsi:type="dcterms:W3CDTF">2005-01-22T00:18:46Z</dcterms:created>
  <dcterms:modified xsi:type="dcterms:W3CDTF">2019-01-22T17:19:34Z</dcterms:modified>
</cp:coreProperties>
</file>